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4"/>
    <p:sldMasterId id="2147483666" r:id="rId5"/>
    <p:sldMasterId id="2147483689" r:id="rId6"/>
  </p:sldMasterIdLst>
  <p:notesMasterIdLst>
    <p:notesMasterId r:id="rId18"/>
  </p:notesMasterIdLst>
  <p:handoutMasterIdLst>
    <p:handoutMasterId r:id="rId19"/>
  </p:handoutMasterIdLst>
  <p:sldIdLst>
    <p:sldId id="397" r:id="rId7"/>
    <p:sldId id="412" r:id="rId8"/>
    <p:sldId id="415" r:id="rId9"/>
    <p:sldId id="416" r:id="rId10"/>
    <p:sldId id="418" r:id="rId11"/>
    <p:sldId id="419" r:id="rId12"/>
    <p:sldId id="421" r:id="rId13"/>
    <p:sldId id="423" r:id="rId14"/>
    <p:sldId id="424" r:id="rId15"/>
    <p:sldId id="426" r:id="rId16"/>
    <p:sldId id="400" r:id="rId17"/>
  </p:sldIdLst>
  <p:sldSz cx="12190413" cy="6859588"/>
  <p:notesSz cx="6858000" cy="9144000"/>
  <p:embeddedFontLst>
    <p:embeddedFont>
      <p:font typeface="Trebuchet MS" panose="020B0603020202020204" pitchFamily="34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mbria" panose="02040503050406030204" pitchFamily="18" charset="0"/>
      <p:regular r:id="rId28"/>
      <p:bold r:id="rId29"/>
      <p:italic r:id="rId30"/>
      <p:boldItalic r:id="rId31"/>
    </p:embeddedFont>
    <p:embeddedFont>
      <p:font typeface="Inter-Regular" panose="020B0604020202020204" charset="0"/>
      <p:regular r:id="rId32"/>
      <p:bold r:id="rId33"/>
    </p:embeddedFont>
    <p:embeddedFont>
      <p:font typeface="Gill Sans MT" panose="020B0502020104020203" pitchFamily="34" charset="0"/>
      <p:regular r:id="rId34"/>
      <p:bold r:id="rId35"/>
      <p:italic r:id="rId36"/>
      <p:boldItalic r:id="rId37"/>
    </p:embeddedFont>
    <p:embeddedFont>
      <p:font typeface="맑은 고딕" panose="020B0503020000020004" pitchFamily="34" charset="-127"/>
      <p:regular r:id="rId38"/>
      <p:bold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3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E9F1DF-2F4F-1DA0-36CB-3702EF76FB23}" name="Nikoloz Sumbadze" initials="NS" userId="661187c6ca1fbd5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B5C2"/>
    <a:srgbClr val="088F9E"/>
    <a:srgbClr val="7FCBD6"/>
    <a:srgbClr val="E2F4F6"/>
    <a:srgbClr val="CCEAEE"/>
    <a:srgbClr val="C5E7ED"/>
    <a:srgbClr val="009DD9"/>
    <a:srgbClr val="0F6FC6"/>
    <a:srgbClr val="ED7D31"/>
    <a:srgbClr val="9DD1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404" autoAdjust="0"/>
  </p:normalViewPr>
  <p:slideViewPr>
    <p:cSldViewPr snapToGrid="0" showGuides="1">
      <p:cViewPr varScale="1">
        <p:scale>
          <a:sx n="58" d="100"/>
          <a:sy n="58" d="100"/>
        </p:scale>
        <p:origin x="952" y="52"/>
      </p:cViewPr>
      <p:guideLst>
        <p:guide pos="3840"/>
        <p:guide orient="horz" pos="23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9" Type="http://schemas.openxmlformats.org/officeDocument/2006/relationships/font" Target="fonts/font20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4.xml"/><Relationship Id="rId19" Type="http://schemas.openxmlformats.org/officeDocument/2006/relationships/handoutMaster" Target="handoutMasters/handoutMaster1.xml"/><Relationship Id="rId31" Type="http://schemas.openxmlformats.org/officeDocument/2006/relationships/font" Target="fonts/font12.fntdata"/><Relationship Id="rId4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schemas.openxmlformats.org/officeDocument/2006/relationships/tableStyles" Target="tableStyle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154E8-5A02-4372-87F9-86AF7C66C3C8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9/24/2026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55A32-4A90-42AD-A14E-E535DDA95BC0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6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79554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92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015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189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752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6940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311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0266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7446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2837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7439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02968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37908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58806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66716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538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56144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8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Title, Presentation Title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49226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99000">
                <a:srgbClr val="E9F5F9"/>
              </a:gs>
              <a:gs pos="80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712" y="249620"/>
            <a:ext cx="2931311" cy="636655"/>
          </a:xfrm>
          <a:prstGeom prst="rect">
            <a:avLst/>
          </a:prstGeom>
        </p:spPr>
      </p:pic>
      <p:sp>
        <p:nvSpPr>
          <p:cNvPr id="1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97172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5" r:id="rId3"/>
    <p:sldLayoutId id="2147483691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2510091" y="760317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621" y="1466208"/>
            <a:ext cx="4914758" cy="106744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3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9616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Gill Sans MT" panose="020B0502020104020203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Gill Sans MT" panose="020B0502020104020203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68014" y="2632844"/>
            <a:ext cx="11779205" cy="1876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GB" sz="3200" b="1" dirty="0">
                <a:solidFill>
                  <a:srgbClr val="088F9E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The role of decentralized generation on Energy Security and consumer empowerment in Mozambique</a:t>
            </a:r>
            <a:endParaRPr lang="en-US" sz="3200" dirty="0">
              <a:solidFill>
                <a:srgbClr val="088F9E"/>
              </a:solidFill>
              <a:latin typeface="Gill Sans MT" panose="020B0502020104020203" pitchFamily="34" charset="0"/>
            </a:endParaRP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Gill Sans MT" panose="020B0502020104020203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39543" y="6517428"/>
            <a:ext cx="14318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400" dirty="0">
                <a:solidFill>
                  <a:schemeClr val="bg1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September/2026</a:t>
            </a:r>
          </a:p>
        </p:txBody>
      </p:sp>
      <p:sp>
        <p:nvSpPr>
          <p:cNvPr id="17" name="Shape 8"/>
          <p:cNvSpPr/>
          <p:nvPr/>
        </p:nvSpPr>
        <p:spPr>
          <a:xfrm>
            <a:off x="5690931" y="4779850"/>
            <a:ext cx="548569" cy="0"/>
          </a:xfrm>
          <a:prstGeom prst="line">
            <a:avLst/>
          </a:prstGeom>
          <a:noFill/>
          <a:ln w="25400">
            <a:solidFill>
              <a:srgbClr val="E0A53D"/>
            </a:solidFill>
            <a:prstDash val="solid"/>
          </a:ln>
        </p:spPr>
      </p:sp>
      <p:sp>
        <p:nvSpPr>
          <p:cNvPr id="19" name="Text 9"/>
          <p:cNvSpPr/>
          <p:nvPr/>
        </p:nvSpPr>
        <p:spPr>
          <a:xfrm>
            <a:off x="3809502" y="4964590"/>
            <a:ext cx="4571405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050" b="1" spc="500" dirty="0">
                <a:solidFill>
                  <a:schemeClr val="tx1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PRESENTED BY</a:t>
            </a:r>
            <a:endParaRPr lang="en-US" sz="105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20" name="Text 10"/>
          <p:cNvSpPr/>
          <p:nvPr/>
        </p:nvSpPr>
        <p:spPr>
          <a:xfrm>
            <a:off x="3222373" y="5200155"/>
            <a:ext cx="5485686" cy="4571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Laura Nhancale</a:t>
            </a:r>
            <a:endParaRPr lang="en-US" sz="220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21" name="Text 11"/>
          <p:cNvSpPr/>
          <p:nvPr/>
        </p:nvSpPr>
        <p:spPr>
          <a:xfrm>
            <a:off x="3222373" y="5645132"/>
            <a:ext cx="5485686" cy="319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00" b="1" dirty="0">
                <a:solidFill>
                  <a:schemeClr val="tx1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Advisor to the Board — ARENE</a:t>
            </a:r>
            <a:endParaRPr lang="en-US" sz="1300" b="1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4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-1555427" y="1233565"/>
            <a:ext cx="10057090" cy="548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2800" dirty="0">
              <a:latin typeface="Gill Sans MT" panose="020B0502020104020203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3579630" y="2058373"/>
            <a:ext cx="2898292" cy="1782848"/>
          </a:xfrm>
          <a:prstGeom prst="roundRect">
            <a:avLst>
              <a:gd name="adj" fmla="val 4103"/>
            </a:avLst>
          </a:prstGeom>
          <a:solidFill>
            <a:srgbClr val="F4F1E8"/>
          </a:solidFill>
          <a:ln w="6350">
            <a:solidFill>
              <a:srgbClr val="D9D2BD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835629" y="2286943"/>
            <a:ext cx="457140" cy="73142"/>
          </a:xfrm>
          <a:prstGeom prst="roundRect">
            <a:avLst>
              <a:gd name="adj" fmla="val 50000"/>
            </a:avLst>
          </a:prstGeom>
          <a:solidFill>
            <a:srgbClr val="44B5C2"/>
          </a:solidFill>
          <a:ln/>
        </p:spPr>
      </p:sp>
      <p:sp>
        <p:nvSpPr>
          <p:cNvPr id="8" name="Text 6"/>
          <p:cNvSpPr/>
          <p:nvPr/>
        </p:nvSpPr>
        <p:spPr>
          <a:xfrm>
            <a:off x="3835629" y="2469799"/>
            <a:ext cx="2971413" cy="6399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0F3D2E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801,590</a:t>
            </a:r>
            <a:r>
              <a:rPr lang="en-US" sz="1300" b="1" dirty="0">
                <a:solidFill>
                  <a:srgbClr val="B5832A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  km²</a:t>
            </a:r>
            <a:endParaRPr lang="en-US" sz="3200" dirty="0">
              <a:latin typeface="Gill Sans MT" panose="020B0502020104020203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3835629" y="3201224"/>
            <a:ext cx="2971413" cy="2742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dirty="0">
                <a:solidFill>
                  <a:srgbClr val="1B2B27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Territorial extension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3835629" y="3475508"/>
            <a:ext cx="2971413" cy="2925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581133" y="2069390"/>
            <a:ext cx="2684054" cy="1782848"/>
          </a:xfrm>
          <a:prstGeom prst="roundRect">
            <a:avLst>
              <a:gd name="adj" fmla="val 4103"/>
            </a:avLst>
          </a:prstGeom>
          <a:solidFill>
            <a:srgbClr val="F4F1E8"/>
          </a:solidFill>
          <a:ln w="6350">
            <a:solidFill>
              <a:srgbClr val="D9D2BD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837132" y="2297960"/>
            <a:ext cx="457140" cy="73142"/>
          </a:xfrm>
          <a:prstGeom prst="roundRect">
            <a:avLst>
              <a:gd name="adj" fmla="val 50000"/>
            </a:avLst>
          </a:prstGeom>
          <a:solidFill>
            <a:srgbClr val="44B5C2"/>
          </a:solidFill>
          <a:ln/>
        </p:spPr>
      </p:sp>
      <p:sp>
        <p:nvSpPr>
          <p:cNvPr id="13" name="Text 11"/>
          <p:cNvSpPr/>
          <p:nvPr/>
        </p:nvSpPr>
        <p:spPr>
          <a:xfrm>
            <a:off x="6837132" y="2480816"/>
            <a:ext cx="2971413" cy="6399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0F3D2E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36.64</a:t>
            </a:r>
            <a:r>
              <a:rPr lang="en-US" sz="1300" b="1" dirty="0">
                <a:solidFill>
                  <a:srgbClr val="B5832A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  M</a:t>
            </a:r>
            <a:endParaRPr lang="en-US" sz="3200" dirty="0">
              <a:latin typeface="Gill Sans MT" panose="020B0502020104020203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837132" y="3212241"/>
            <a:ext cx="2971413" cy="2742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dirty="0">
                <a:solidFill>
                  <a:srgbClr val="1B2B27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Population (2026)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837132" y="3486525"/>
            <a:ext cx="2971413" cy="2925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i="1" dirty="0">
                <a:solidFill>
                  <a:srgbClr val="5B6B66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Annual growth ~2.9%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351284" y="2058373"/>
            <a:ext cx="2712186" cy="1782848"/>
          </a:xfrm>
          <a:prstGeom prst="roundRect">
            <a:avLst>
              <a:gd name="adj" fmla="val 4103"/>
            </a:avLst>
          </a:prstGeom>
          <a:solidFill>
            <a:srgbClr val="F4F1E8"/>
          </a:solidFill>
          <a:ln w="6350">
            <a:solidFill>
              <a:srgbClr val="D9D2BD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9607283" y="2286943"/>
            <a:ext cx="457140" cy="73142"/>
          </a:xfrm>
          <a:prstGeom prst="roundRect">
            <a:avLst>
              <a:gd name="adj" fmla="val 50000"/>
            </a:avLst>
          </a:prstGeom>
          <a:solidFill>
            <a:srgbClr val="44B5C2"/>
          </a:solidFill>
          <a:ln/>
        </p:spPr>
      </p:sp>
      <p:sp>
        <p:nvSpPr>
          <p:cNvPr id="18" name="Text 16"/>
          <p:cNvSpPr/>
          <p:nvPr/>
        </p:nvSpPr>
        <p:spPr>
          <a:xfrm>
            <a:off x="9607283" y="2469799"/>
            <a:ext cx="2971413" cy="6399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0F3D2E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26</a:t>
            </a:r>
            <a:r>
              <a:rPr lang="en-US" sz="1300" b="1" dirty="0">
                <a:solidFill>
                  <a:srgbClr val="B5832A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  USD B</a:t>
            </a:r>
            <a:endParaRPr lang="en-US" sz="3200" dirty="0">
              <a:latin typeface="Gill Sans MT" panose="020B0502020104020203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9607283" y="3201224"/>
            <a:ext cx="2971413" cy="2742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dirty="0">
                <a:solidFill>
                  <a:srgbClr val="1B2B27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Gross Domestic Product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9607283" y="3475508"/>
            <a:ext cx="2971413" cy="2925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3579630" y="4005791"/>
            <a:ext cx="2898292" cy="1782848"/>
          </a:xfrm>
          <a:prstGeom prst="roundRect">
            <a:avLst>
              <a:gd name="adj" fmla="val 4103"/>
            </a:avLst>
          </a:prstGeom>
          <a:solidFill>
            <a:srgbClr val="F4F1E8"/>
          </a:solidFill>
          <a:ln w="6350">
            <a:solidFill>
              <a:srgbClr val="D9D2BD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3835629" y="4234361"/>
            <a:ext cx="457140" cy="73142"/>
          </a:xfrm>
          <a:prstGeom prst="roundRect">
            <a:avLst>
              <a:gd name="adj" fmla="val 50000"/>
            </a:avLst>
          </a:prstGeom>
          <a:solidFill>
            <a:srgbClr val="44B5C2"/>
          </a:solidFill>
          <a:ln/>
        </p:spPr>
      </p:sp>
      <p:sp>
        <p:nvSpPr>
          <p:cNvPr id="23" name="Text 21"/>
          <p:cNvSpPr/>
          <p:nvPr/>
        </p:nvSpPr>
        <p:spPr>
          <a:xfrm>
            <a:off x="3835629" y="4417217"/>
            <a:ext cx="2971413" cy="6399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0F3D2E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705</a:t>
            </a:r>
            <a:r>
              <a:rPr lang="en-US" sz="1300" b="1" dirty="0">
                <a:solidFill>
                  <a:srgbClr val="B5832A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  USD</a:t>
            </a:r>
            <a:endParaRPr lang="en-US" sz="3200" dirty="0">
              <a:latin typeface="Gill Sans MT" panose="020B0502020104020203" pitchFamily="34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3835629" y="5148642"/>
            <a:ext cx="2971413" cy="2742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dirty="0">
                <a:solidFill>
                  <a:srgbClr val="1B2B27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GDP per capita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3835629" y="5468640"/>
            <a:ext cx="2833185" cy="246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581133" y="4016808"/>
            <a:ext cx="2684054" cy="1782848"/>
          </a:xfrm>
          <a:prstGeom prst="roundRect">
            <a:avLst>
              <a:gd name="adj" fmla="val 4103"/>
            </a:avLst>
          </a:prstGeom>
          <a:solidFill>
            <a:srgbClr val="F4F1E8"/>
          </a:solidFill>
          <a:ln w="6350">
            <a:solidFill>
              <a:srgbClr val="D9D2BD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PT" dirty="0"/>
          </a:p>
        </p:txBody>
      </p:sp>
      <p:sp>
        <p:nvSpPr>
          <p:cNvPr id="27" name="Shape 25"/>
          <p:cNvSpPr/>
          <p:nvPr/>
        </p:nvSpPr>
        <p:spPr>
          <a:xfrm>
            <a:off x="6837132" y="4245378"/>
            <a:ext cx="457140" cy="73142"/>
          </a:xfrm>
          <a:prstGeom prst="roundRect">
            <a:avLst>
              <a:gd name="adj" fmla="val 50000"/>
            </a:avLst>
          </a:prstGeom>
          <a:solidFill>
            <a:srgbClr val="44B5C2"/>
          </a:solidFill>
          <a:ln/>
        </p:spPr>
      </p:sp>
      <p:sp>
        <p:nvSpPr>
          <p:cNvPr id="28" name="Text 26"/>
          <p:cNvSpPr/>
          <p:nvPr/>
        </p:nvSpPr>
        <p:spPr>
          <a:xfrm>
            <a:off x="6837132" y="4428234"/>
            <a:ext cx="2971413" cy="6399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0F3D2E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4.4</a:t>
            </a:r>
            <a:r>
              <a:rPr lang="en-US" sz="1300" b="1" dirty="0">
                <a:solidFill>
                  <a:srgbClr val="B5832A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  %</a:t>
            </a:r>
            <a:endParaRPr lang="en-US" sz="3200" dirty="0">
              <a:latin typeface="Gill Sans MT" panose="020B0502020104020203" pitchFamily="34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6837132" y="5159659"/>
            <a:ext cx="2971413" cy="2742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dirty="0">
                <a:solidFill>
                  <a:srgbClr val="1B2B27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Inflation (2025)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6837132" y="5433943"/>
            <a:ext cx="2971413" cy="2925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i="1" dirty="0">
                <a:solidFill>
                  <a:srgbClr val="5B6B66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Within central bank target band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9351284" y="4005791"/>
            <a:ext cx="2712186" cy="1782848"/>
          </a:xfrm>
          <a:prstGeom prst="roundRect">
            <a:avLst>
              <a:gd name="adj" fmla="val 4103"/>
            </a:avLst>
          </a:prstGeom>
          <a:solidFill>
            <a:srgbClr val="F4F1E8"/>
          </a:solidFill>
          <a:ln w="6350">
            <a:solidFill>
              <a:srgbClr val="D9D2BD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9607283" y="4234361"/>
            <a:ext cx="457140" cy="73142"/>
          </a:xfrm>
          <a:prstGeom prst="roundRect">
            <a:avLst>
              <a:gd name="adj" fmla="val 50000"/>
            </a:avLst>
          </a:prstGeom>
          <a:solidFill>
            <a:srgbClr val="44B5C2"/>
          </a:solidFill>
          <a:ln/>
        </p:spPr>
      </p:sp>
      <p:sp>
        <p:nvSpPr>
          <p:cNvPr id="33" name="Text 31"/>
          <p:cNvSpPr/>
          <p:nvPr/>
        </p:nvSpPr>
        <p:spPr>
          <a:xfrm>
            <a:off x="9607283" y="4417217"/>
            <a:ext cx="2971413" cy="6399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0F3D2E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1–2</a:t>
            </a:r>
            <a:r>
              <a:rPr lang="en-US" sz="1300" b="1" dirty="0">
                <a:solidFill>
                  <a:srgbClr val="B5832A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  %</a:t>
            </a:r>
            <a:endParaRPr lang="en-US" sz="3200" dirty="0">
              <a:latin typeface="Gill Sans MT" panose="020B0502020104020203" pitchFamily="34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9607283" y="5148642"/>
            <a:ext cx="2971413" cy="2742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dirty="0">
                <a:solidFill>
                  <a:srgbClr val="1B2B27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Economic growth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9607283" y="5422926"/>
            <a:ext cx="2971413" cy="2925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i="1" dirty="0">
                <a:solidFill>
                  <a:srgbClr val="5B6B66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Real GDP growth forecast 2026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39" name="Text 1"/>
          <p:cNvSpPr/>
          <p:nvPr/>
        </p:nvSpPr>
        <p:spPr>
          <a:xfrm>
            <a:off x="637829" y="458380"/>
            <a:ext cx="8203267" cy="548569"/>
          </a:xfrm>
          <a:prstGeom prst="rect">
            <a:avLst/>
          </a:prstGeom>
          <a:solidFill>
            <a:srgbClr val="44B5C2"/>
          </a:solidFill>
          <a:ln/>
        </p:spPr>
        <p:txBody>
          <a:bodyPr wrap="square" lIns="0" tIns="0" rIns="0" bIns="0" rtlCol="0" anchor="ctr"/>
          <a:lstStyle/>
          <a:p>
            <a:r>
              <a:rPr lang="en-US" sz="3200" b="1" kern="1200" dirty="0">
                <a:solidFill>
                  <a:schemeClr val="bg1"/>
                </a:solidFill>
                <a:latin typeface="Gill Sans MT" panose="020B0502020104020203" pitchFamily="34" charset="0"/>
                <a:ea typeface="+mj-ea"/>
                <a:cs typeface="+mj-cs"/>
              </a:rPr>
              <a:t>Mozambique at a Glance</a:t>
            </a:r>
          </a:p>
        </p:txBody>
      </p:sp>
      <p:sp>
        <p:nvSpPr>
          <p:cNvPr id="40" name="Text 39"/>
          <p:cNvSpPr/>
          <p:nvPr/>
        </p:nvSpPr>
        <p:spPr>
          <a:xfrm>
            <a:off x="4900545" y="6564729"/>
            <a:ext cx="7314248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spc="100" dirty="0">
                <a:solidFill>
                  <a:schemeClr val="bg1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WFER 2026 · Laura Nhancale · ARENE</a:t>
            </a:r>
            <a:endParaRPr lang="en-US" sz="9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41" name="Text 40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42" name="Shape 41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43" name="Rectangle 6"/>
          <p:cNvSpPr/>
          <p:nvPr/>
        </p:nvSpPr>
        <p:spPr>
          <a:xfrm>
            <a:off x="11622216" y="6126710"/>
            <a:ext cx="568197" cy="743979"/>
          </a:xfrm>
          <a:custGeom>
            <a:avLst/>
            <a:gdLst>
              <a:gd name="connsiteX0" fmla="*/ 0 w 1253197"/>
              <a:gd name="connsiteY0" fmla="*/ 0 h 1508125"/>
              <a:gd name="connsiteX1" fmla="*/ 1253197 w 1253197"/>
              <a:gd name="connsiteY1" fmla="*/ 0 h 1508125"/>
              <a:gd name="connsiteX2" fmla="*/ 1253197 w 1253197"/>
              <a:gd name="connsiteY2" fmla="*/ 1508125 h 1508125"/>
              <a:gd name="connsiteX3" fmla="*/ 0 w 1253197"/>
              <a:gd name="connsiteY3" fmla="*/ 1508125 h 1508125"/>
              <a:gd name="connsiteX4" fmla="*/ 0 w 1253197"/>
              <a:gd name="connsiteY4" fmla="*/ 0 h 1508125"/>
              <a:gd name="connsiteX0" fmla="*/ 0 w 1253197"/>
              <a:gd name="connsiteY0" fmla="*/ 0 h 1508125"/>
              <a:gd name="connsiteX1" fmla="*/ 1253197 w 1253197"/>
              <a:gd name="connsiteY1" fmla="*/ 0 h 1508125"/>
              <a:gd name="connsiteX2" fmla="*/ 1239130 w 1253197"/>
              <a:gd name="connsiteY2" fmla="*/ 1198636 h 1508125"/>
              <a:gd name="connsiteX3" fmla="*/ 0 w 1253197"/>
              <a:gd name="connsiteY3" fmla="*/ 1508125 h 1508125"/>
              <a:gd name="connsiteX4" fmla="*/ 0 w 1253197"/>
              <a:gd name="connsiteY4" fmla="*/ 0 h 1508125"/>
              <a:gd name="connsiteX0" fmla="*/ 0 w 1253197"/>
              <a:gd name="connsiteY0" fmla="*/ 0 h 1508125"/>
              <a:gd name="connsiteX1" fmla="*/ 1253197 w 1253197"/>
              <a:gd name="connsiteY1" fmla="*/ 0 h 1508125"/>
              <a:gd name="connsiteX2" fmla="*/ 1251830 w 1253197"/>
              <a:gd name="connsiteY2" fmla="*/ 1201811 h 1508125"/>
              <a:gd name="connsiteX3" fmla="*/ 0 w 1253197"/>
              <a:gd name="connsiteY3" fmla="*/ 1508125 h 1508125"/>
              <a:gd name="connsiteX4" fmla="*/ 0 w 1253197"/>
              <a:gd name="connsiteY4" fmla="*/ 0 h 1508125"/>
              <a:gd name="connsiteX0" fmla="*/ 0 w 1261371"/>
              <a:gd name="connsiteY0" fmla="*/ 0 h 1508125"/>
              <a:gd name="connsiteX1" fmla="*/ 1253197 w 1261371"/>
              <a:gd name="connsiteY1" fmla="*/ 0 h 1508125"/>
              <a:gd name="connsiteX2" fmla="*/ 1261355 w 1261371"/>
              <a:gd name="connsiteY2" fmla="*/ 1198636 h 1508125"/>
              <a:gd name="connsiteX3" fmla="*/ 0 w 1261371"/>
              <a:gd name="connsiteY3" fmla="*/ 1508125 h 1508125"/>
              <a:gd name="connsiteX4" fmla="*/ 0 w 1261371"/>
              <a:gd name="connsiteY4" fmla="*/ 0 h 1508125"/>
              <a:gd name="connsiteX0" fmla="*/ 0 w 1255056"/>
              <a:gd name="connsiteY0" fmla="*/ 0 h 1508125"/>
              <a:gd name="connsiteX1" fmla="*/ 1253197 w 1255056"/>
              <a:gd name="connsiteY1" fmla="*/ 0 h 1508125"/>
              <a:gd name="connsiteX2" fmla="*/ 1255005 w 1255056"/>
              <a:gd name="connsiteY2" fmla="*/ 1198636 h 1508125"/>
              <a:gd name="connsiteX3" fmla="*/ 0 w 1255056"/>
              <a:gd name="connsiteY3" fmla="*/ 1508125 h 1508125"/>
              <a:gd name="connsiteX4" fmla="*/ 0 w 1255056"/>
              <a:gd name="connsiteY4" fmla="*/ 0 h 150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5056" h="1508125">
                <a:moveTo>
                  <a:pt x="0" y="0"/>
                </a:moveTo>
                <a:lnTo>
                  <a:pt x="1253197" y="0"/>
                </a:lnTo>
                <a:cubicBezTo>
                  <a:pt x="1252741" y="400604"/>
                  <a:pt x="1255461" y="798032"/>
                  <a:pt x="1255005" y="1198636"/>
                </a:cubicBezTo>
                <a:lnTo>
                  <a:pt x="0" y="1508125"/>
                </a:lnTo>
                <a:lnTo>
                  <a:pt x="0" y="0"/>
                </a:lnTo>
                <a:close/>
              </a:path>
            </a:pathLst>
          </a:custGeom>
          <a:solidFill>
            <a:srgbClr val="44B5C2"/>
          </a:solidFill>
          <a:ln w="25400" cap="flat" cmpd="sng" algn="ctr">
            <a:noFill/>
            <a:prstDash val="solid"/>
          </a:ln>
          <a:effectLst/>
        </p:spPr>
        <p:txBody>
          <a:bodyPr wrap="square" rtlCol="0" anchor="ctr"/>
          <a:lstStyle/>
          <a:p>
            <a:pPr algn="ctr" defTabSz="1219078">
              <a:buClrTx/>
              <a:defRPr/>
            </a:pPr>
            <a:endParaRPr lang="pt-PT" sz="2400">
              <a:solidFill>
                <a:srgbClr val="FFFFFF"/>
              </a:solidFill>
              <a:ea typeface="+mn-ea"/>
              <a:cs typeface="+mn-cs"/>
            </a:endParaRPr>
          </a:p>
        </p:txBody>
      </p:sp>
      <p:sp>
        <p:nvSpPr>
          <p:cNvPr id="44" name="Slide Number Placeholder 5"/>
          <p:cNvSpPr txBox="1">
            <a:spLocks/>
          </p:cNvSpPr>
          <p:nvPr/>
        </p:nvSpPr>
        <p:spPr>
          <a:xfrm>
            <a:off x="11719660" y="6367977"/>
            <a:ext cx="373306" cy="287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fld id="{82ED4E26-8532-4EAD-9F73-FF682D3D3273}" type="slidenum">
              <a:rPr lang="pt-PT" sz="1866">
                <a:solidFill>
                  <a:srgbClr val="FFFFFF"/>
                </a:solidFill>
                <a:latin typeface="Trebuchet MS" panose="020B0603020202020204" pitchFamily="34" charset="0"/>
              </a:rPr>
              <a:pPr algn="ctr"/>
              <a:t>2</a:t>
            </a:fld>
            <a:endParaRPr lang="pt-PT" sz="1866" dirty="0">
              <a:solidFill>
                <a:srgbClr val="FFFFFF"/>
              </a:solidFill>
              <a:latin typeface="Trebuchet MS" panose="020B0603020202020204" pitchFamily="34" charset="0"/>
            </a:endParaRPr>
          </a:p>
        </p:txBody>
      </p:sp>
      <p:pic>
        <p:nvPicPr>
          <p:cNvPr id="45" name="Google Shape;102;p19" title="Asset 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86" y="6485547"/>
            <a:ext cx="1337154" cy="339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" y="1133803"/>
            <a:ext cx="3490400" cy="4826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7" name="Text 40"/>
          <p:cNvSpPr/>
          <p:nvPr/>
        </p:nvSpPr>
        <p:spPr>
          <a:xfrm>
            <a:off x="3579631" y="1083282"/>
            <a:ext cx="8513336" cy="938520"/>
          </a:xfrm>
          <a:prstGeom prst="roundRect">
            <a:avLst>
              <a:gd name="adj" fmla="val 19324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/>
          <a:lstStyle/>
          <a:p>
            <a:pPr defTabSz="1219078">
              <a:buClrTx/>
              <a:defRPr/>
            </a:pPr>
            <a:endParaRPr lang="en-US" sz="24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 47"/>
          <p:cNvSpPr/>
          <p:nvPr/>
        </p:nvSpPr>
        <p:spPr>
          <a:xfrm>
            <a:off x="3641123" y="1196994"/>
            <a:ext cx="8422347" cy="7626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1219078">
              <a:lnSpc>
                <a:spcPct val="150000"/>
              </a:lnSpc>
              <a:buClrTx/>
              <a:defRPr/>
            </a:pPr>
            <a:r>
              <a:rPr lang="en-US" sz="1600" kern="1200" dirty="0">
                <a:solidFill>
                  <a:schemeClr val="tx1"/>
                </a:solidFill>
                <a:latin typeface="Gill Sans MT" panose="020B0502020104020203" pitchFamily="34" charset="0"/>
                <a:ea typeface="Carlito" pitchFamily="34" charset="-122"/>
                <a:cs typeface="Carlito" pitchFamily="34" charset="-120"/>
              </a:rPr>
              <a:t>Mozambique combines a vast territory, dispersed rural population and significant renewable energy resources, low income economy making,  grid extension  insufficient to achieve universal  access.</a:t>
            </a:r>
            <a:endParaRPr lang="en-US" sz="1600" kern="120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55" name="Text 10"/>
          <p:cNvSpPr/>
          <p:nvPr/>
        </p:nvSpPr>
        <p:spPr>
          <a:xfrm>
            <a:off x="1" y="1241"/>
            <a:ext cx="57143" cy="6857107"/>
          </a:xfrm>
          <a:prstGeom prst="rect">
            <a:avLst/>
          </a:prstGeom>
          <a:solidFill>
            <a:srgbClr val="2A9D8F"/>
          </a:solidFill>
          <a:ln/>
        </p:spPr>
        <p:txBody>
          <a:bodyPr wrap="square" rtlCol="0" anchor="ctr"/>
          <a:lstStyle/>
          <a:p>
            <a:endParaRPr lang="en-US" sz="2489" dirty="0"/>
          </a:p>
        </p:txBody>
      </p:sp>
    </p:spTree>
    <p:extLst>
      <p:ext uri="{BB962C8B-B14F-4D97-AF65-F5344CB8AC3E}">
        <p14:creationId xmlns:p14="http://schemas.microsoft.com/office/powerpoint/2010/main" val="1151609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140" y="796665"/>
            <a:ext cx="10057090" cy="548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2800" dirty="0">
              <a:latin typeface="Gill Sans MT" panose="020B0502020104020203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37829" y="1230949"/>
            <a:ext cx="10514231" cy="365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00" i="1" dirty="0">
                <a:solidFill>
                  <a:srgbClr val="5B6B66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Three structural drivers make conventional grid extension alone insufficient for universal access.</a:t>
            </a:r>
            <a:endParaRPr lang="en-US" sz="1800" dirty="0">
              <a:latin typeface="Gill Sans MT" panose="020B0502020104020203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49139" y="2012659"/>
            <a:ext cx="3519982" cy="3291411"/>
          </a:xfrm>
          <a:prstGeom prst="roundRect">
            <a:avLst>
              <a:gd name="adj" fmla="val 2222"/>
            </a:avLst>
          </a:prstGeom>
          <a:solidFill>
            <a:srgbClr val="F4F1E8"/>
          </a:solidFill>
          <a:ln w="6350">
            <a:solidFill>
              <a:srgbClr val="D9D2BD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923424" y="2110671"/>
            <a:ext cx="1371421" cy="548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44B5C2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3200" dirty="0">
              <a:solidFill>
                <a:srgbClr val="44B5C2"/>
              </a:solidFill>
              <a:latin typeface="Gill Sans MT" panose="020B0502020104020203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941709" y="2750667"/>
            <a:ext cx="457140" cy="0"/>
          </a:xfrm>
          <a:prstGeom prst="line">
            <a:avLst/>
          </a:prstGeom>
          <a:noFill/>
          <a:ln w="25400">
            <a:solidFill>
              <a:srgbClr val="0F3D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3424" y="2810690"/>
            <a:ext cx="2971413" cy="639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500" b="1" dirty="0">
                <a:solidFill>
                  <a:srgbClr val="1B2B27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Dispersed Rural Population</a:t>
            </a:r>
            <a:endParaRPr lang="en-US" sz="1500" dirty="0">
              <a:latin typeface="Gill Sans MT" panose="020B0502020104020203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23423" y="3313223"/>
            <a:ext cx="3163413" cy="868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3A4A45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Over 21 million Mozambicans live in rural areas at low density. Many districts fall below 30 inhabitants per km², far below the threshold where grid extension becomes economically viable.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333691" y="2012659"/>
            <a:ext cx="3519982" cy="3291411"/>
          </a:xfrm>
          <a:prstGeom prst="roundRect">
            <a:avLst>
              <a:gd name="adj" fmla="val 2222"/>
            </a:avLst>
          </a:prstGeom>
          <a:solidFill>
            <a:srgbClr val="F4F1E8"/>
          </a:solidFill>
          <a:ln w="6350">
            <a:solidFill>
              <a:srgbClr val="D9D2BD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4607976" y="2110671"/>
            <a:ext cx="1371421" cy="548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44B5C2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3200" dirty="0">
              <a:solidFill>
                <a:srgbClr val="44B5C2"/>
              </a:solidFill>
              <a:latin typeface="Gill Sans MT" panose="020B0502020104020203" pitchFamily="34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626262" y="2750667"/>
            <a:ext cx="457140" cy="0"/>
          </a:xfrm>
          <a:prstGeom prst="line">
            <a:avLst/>
          </a:prstGeom>
          <a:noFill/>
          <a:ln w="25400">
            <a:solidFill>
              <a:srgbClr val="0F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07976" y="2810690"/>
            <a:ext cx="2971413" cy="639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500" b="1" dirty="0">
                <a:solidFill>
                  <a:srgbClr val="1B2B27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Low Demand &amp; Purchasing Power</a:t>
            </a:r>
            <a:endParaRPr lang="en-US" sz="1500" dirty="0">
              <a:latin typeface="Gill Sans MT" panose="020B0502020104020203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4493690" y="3313223"/>
            <a:ext cx="3250269" cy="868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3A4A45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Household consumption is too small to amortize long distribution lines. Limited disposable income constrains the ability to pay cost-reflective tariffs, weakening the investment case for utilities.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018243" y="2012659"/>
            <a:ext cx="3519982" cy="3291411"/>
          </a:xfrm>
          <a:prstGeom prst="roundRect">
            <a:avLst>
              <a:gd name="adj" fmla="val 2222"/>
            </a:avLst>
          </a:prstGeom>
          <a:solidFill>
            <a:srgbClr val="F4F1E8"/>
          </a:solidFill>
          <a:ln w="6350">
            <a:solidFill>
              <a:srgbClr val="D9D2BD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8292528" y="2110671"/>
            <a:ext cx="1371421" cy="548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44B5C2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3200" dirty="0">
              <a:solidFill>
                <a:srgbClr val="44B5C2"/>
              </a:solidFill>
              <a:latin typeface="Gill Sans MT" panose="020B0502020104020203" pitchFamily="34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8310814" y="2750667"/>
            <a:ext cx="457140" cy="0"/>
          </a:xfrm>
          <a:prstGeom prst="line">
            <a:avLst/>
          </a:prstGeom>
          <a:noFill/>
          <a:ln w="25400">
            <a:solidFill>
              <a:srgbClr val="0F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292528" y="2810690"/>
            <a:ext cx="2971413" cy="639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500" b="1" dirty="0">
                <a:solidFill>
                  <a:srgbClr val="1B2B27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Vast Territory, Abundant Renewables</a:t>
            </a:r>
            <a:endParaRPr lang="en-US" sz="1500" dirty="0">
              <a:latin typeface="Gill Sans MT" panose="020B0502020104020203" pitchFamily="34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8210242" y="3308973"/>
            <a:ext cx="3327983" cy="868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3A4A45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With 801,590 km² and an average solar resource of 5.2 kWh/m²/day, Mozambique combines a geography that combine grid extension with a renewable endowment that favors decentralized solar solutions.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649139" y="5468640"/>
            <a:ext cx="10889086" cy="639997"/>
          </a:xfrm>
          <a:prstGeom prst="roundRect">
            <a:avLst>
              <a:gd name="adj" fmla="val 11429"/>
            </a:avLst>
          </a:prstGeom>
          <a:solidFill>
            <a:srgbClr val="0F3D2E"/>
          </a:solidFill>
          <a:ln/>
        </p:spPr>
      </p:sp>
      <p:sp>
        <p:nvSpPr>
          <p:cNvPr id="28" name="Text 26"/>
          <p:cNvSpPr/>
          <p:nvPr/>
        </p:nvSpPr>
        <p:spPr>
          <a:xfrm>
            <a:off x="831995" y="5468640"/>
            <a:ext cx="10523374" cy="6399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00" b="1" dirty="0">
                <a:solidFill>
                  <a:srgbClr val="E0A53D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Bottom line:  </a:t>
            </a:r>
            <a:r>
              <a:rPr lang="en-US" sz="1500" b="1" dirty="0">
                <a:solidFill>
                  <a:srgbClr val="FFFFFF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G</a:t>
            </a:r>
            <a:r>
              <a:rPr lang="en-US" sz="1500" dirty="0">
                <a:solidFill>
                  <a:srgbClr val="FFFFFF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rid extension alone is neither economically efficient nor technically feasible in the short to medium term — Mozambique has adopted a combined on-grid and off-grid strategy to pursue universal access by 2030.</a:t>
            </a:r>
            <a:endParaRPr lang="en-US" sz="1500" dirty="0">
              <a:latin typeface="Gill Sans MT" panose="020B0502020104020203" pitchFamily="34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32" name="Text 1"/>
          <p:cNvSpPr/>
          <p:nvPr/>
        </p:nvSpPr>
        <p:spPr>
          <a:xfrm>
            <a:off x="637829" y="458380"/>
            <a:ext cx="8203267" cy="548569"/>
          </a:xfrm>
          <a:prstGeom prst="rect">
            <a:avLst/>
          </a:prstGeom>
          <a:solidFill>
            <a:srgbClr val="44B5C2"/>
          </a:solidFill>
          <a:ln/>
        </p:spPr>
        <p:txBody>
          <a:bodyPr wrap="square" lIns="0" tIns="0" rIns="0" bIns="0" rtlCol="0" anchor="ctr"/>
          <a:lstStyle/>
          <a:p>
            <a:r>
              <a:rPr lang="en-US" sz="3200" b="1" kern="1200" dirty="0">
                <a:solidFill>
                  <a:schemeClr val="bg1"/>
                </a:solidFill>
                <a:latin typeface="Gill Sans MT" panose="020B0502020104020203" pitchFamily="34" charset="0"/>
                <a:ea typeface="+mj-ea"/>
                <a:cs typeface="+mj-cs"/>
              </a:rPr>
              <a:t>Why Decentralized Systems Matter</a:t>
            </a:r>
          </a:p>
        </p:txBody>
      </p:sp>
      <p:sp>
        <p:nvSpPr>
          <p:cNvPr id="33" name="Text 19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34" name="Shape 20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35" name="Text 35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36" name="Shape 36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37" name="Text 39"/>
          <p:cNvSpPr/>
          <p:nvPr/>
        </p:nvSpPr>
        <p:spPr>
          <a:xfrm>
            <a:off x="4900545" y="6564729"/>
            <a:ext cx="7314248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spc="100" dirty="0">
                <a:solidFill>
                  <a:schemeClr val="bg1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WFER 2026 · Laura Nhancale · ARENE</a:t>
            </a:r>
            <a:endParaRPr lang="en-US" sz="9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8" name="Text 40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39" name="Shape 41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40" name="Rectangle 6"/>
          <p:cNvSpPr/>
          <p:nvPr/>
        </p:nvSpPr>
        <p:spPr>
          <a:xfrm>
            <a:off x="11622216" y="6126710"/>
            <a:ext cx="568197" cy="743979"/>
          </a:xfrm>
          <a:custGeom>
            <a:avLst/>
            <a:gdLst>
              <a:gd name="connsiteX0" fmla="*/ 0 w 1253197"/>
              <a:gd name="connsiteY0" fmla="*/ 0 h 1508125"/>
              <a:gd name="connsiteX1" fmla="*/ 1253197 w 1253197"/>
              <a:gd name="connsiteY1" fmla="*/ 0 h 1508125"/>
              <a:gd name="connsiteX2" fmla="*/ 1253197 w 1253197"/>
              <a:gd name="connsiteY2" fmla="*/ 1508125 h 1508125"/>
              <a:gd name="connsiteX3" fmla="*/ 0 w 1253197"/>
              <a:gd name="connsiteY3" fmla="*/ 1508125 h 1508125"/>
              <a:gd name="connsiteX4" fmla="*/ 0 w 1253197"/>
              <a:gd name="connsiteY4" fmla="*/ 0 h 1508125"/>
              <a:gd name="connsiteX0" fmla="*/ 0 w 1253197"/>
              <a:gd name="connsiteY0" fmla="*/ 0 h 1508125"/>
              <a:gd name="connsiteX1" fmla="*/ 1253197 w 1253197"/>
              <a:gd name="connsiteY1" fmla="*/ 0 h 1508125"/>
              <a:gd name="connsiteX2" fmla="*/ 1239130 w 1253197"/>
              <a:gd name="connsiteY2" fmla="*/ 1198636 h 1508125"/>
              <a:gd name="connsiteX3" fmla="*/ 0 w 1253197"/>
              <a:gd name="connsiteY3" fmla="*/ 1508125 h 1508125"/>
              <a:gd name="connsiteX4" fmla="*/ 0 w 1253197"/>
              <a:gd name="connsiteY4" fmla="*/ 0 h 1508125"/>
              <a:gd name="connsiteX0" fmla="*/ 0 w 1253197"/>
              <a:gd name="connsiteY0" fmla="*/ 0 h 1508125"/>
              <a:gd name="connsiteX1" fmla="*/ 1253197 w 1253197"/>
              <a:gd name="connsiteY1" fmla="*/ 0 h 1508125"/>
              <a:gd name="connsiteX2" fmla="*/ 1251830 w 1253197"/>
              <a:gd name="connsiteY2" fmla="*/ 1201811 h 1508125"/>
              <a:gd name="connsiteX3" fmla="*/ 0 w 1253197"/>
              <a:gd name="connsiteY3" fmla="*/ 1508125 h 1508125"/>
              <a:gd name="connsiteX4" fmla="*/ 0 w 1253197"/>
              <a:gd name="connsiteY4" fmla="*/ 0 h 1508125"/>
              <a:gd name="connsiteX0" fmla="*/ 0 w 1261371"/>
              <a:gd name="connsiteY0" fmla="*/ 0 h 1508125"/>
              <a:gd name="connsiteX1" fmla="*/ 1253197 w 1261371"/>
              <a:gd name="connsiteY1" fmla="*/ 0 h 1508125"/>
              <a:gd name="connsiteX2" fmla="*/ 1261355 w 1261371"/>
              <a:gd name="connsiteY2" fmla="*/ 1198636 h 1508125"/>
              <a:gd name="connsiteX3" fmla="*/ 0 w 1261371"/>
              <a:gd name="connsiteY3" fmla="*/ 1508125 h 1508125"/>
              <a:gd name="connsiteX4" fmla="*/ 0 w 1261371"/>
              <a:gd name="connsiteY4" fmla="*/ 0 h 1508125"/>
              <a:gd name="connsiteX0" fmla="*/ 0 w 1255056"/>
              <a:gd name="connsiteY0" fmla="*/ 0 h 1508125"/>
              <a:gd name="connsiteX1" fmla="*/ 1253197 w 1255056"/>
              <a:gd name="connsiteY1" fmla="*/ 0 h 1508125"/>
              <a:gd name="connsiteX2" fmla="*/ 1255005 w 1255056"/>
              <a:gd name="connsiteY2" fmla="*/ 1198636 h 1508125"/>
              <a:gd name="connsiteX3" fmla="*/ 0 w 1255056"/>
              <a:gd name="connsiteY3" fmla="*/ 1508125 h 1508125"/>
              <a:gd name="connsiteX4" fmla="*/ 0 w 1255056"/>
              <a:gd name="connsiteY4" fmla="*/ 0 h 150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5056" h="1508125">
                <a:moveTo>
                  <a:pt x="0" y="0"/>
                </a:moveTo>
                <a:lnTo>
                  <a:pt x="1253197" y="0"/>
                </a:lnTo>
                <a:cubicBezTo>
                  <a:pt x="1252741" y="400604"/>
                  <a:pt x="1255461" y="798032"/>
                  <a:pt x="1255005" y="1198636"/>
                </a:cubicBezTo>
                <a:lnTo>
                  <a:pt x="0" y="1508125"/>
                </a:lnTo>
                <a:lnTo>
                  <a:pt x="0" y="0"/>
                </a:lnTo>
                <a:close/>
              </a:path>
            </a:pathLst>
          </a:custGeom>
          <a:solidFill>
            <a:srgbClr val="44B5C2"/>
          </a:solidFill>
          <a:ln w="25400" cap="flat" cmpd="sng" algn="ctr">
            <a:noFill/>
            <a:prstDash val="solid"/>
          </a:ln>
          <a:effectLst/>
        </p:spPr>
        <p:txBody>
          <a:bodyPr wrap="square" rtlCol="0" anchor="ctr"/>
          <a:lstStyle/>
          <a:p>
            <a:pPr algn="ctr" defTabSz="1219078">
              <a:buClrTx/>
              <a:defRPr/>
            </a:pPr>
            <a:endParaRPr lang="pt-PT" sz="2400">
              <a:solidFill>
                <a:srgbClr val="FFFFFF"/>
              </a:solidFill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41" name="Slide Number Placeholder 5"/>
          <p:cNvSpPr txBox="1">
            <a:spLocks/>
          </p:cNvSpPr>
          <p:nvPr/>
        </p:nvSpPr>
        <p:spPr>
          <a:xfrm>
            <a:off x="11719660" y="6367977"/>
            <a:ext cx="373306" cy="287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fld id="{82ED4E26-8532-4EAD-9F73-FF682D3D3273}" type="slidenum">
              <a:rPr lang="pt-PT" sz="1866">
                <a:solidFill>
                  <a:srgbClr val="FFFFFF"/>
                </a:solidFill>
                <a:latin typeface="Gill Sans MT" panose="020B0502020104020203" pitchFamily="34" charset="0"/>
              </a:rPr>
              <a:pPr algn="ctr"/>
              <a:t>3</a:t>
            </a:fld>
            <a:endParaRPr lang="pt-PT" sz="1866" dirty="0">
              <a:solidFill>
                <a:srgbClr val="FFFFFF"/>
              </a:solidFill>
              <a:latin typeface="Gill Sans MT" panose="020B0502020104020203" pitchFamily="34" charset="0"/>
            </a:endParaRPr>
          </a:p>
        </p:txBody>
      </p:sp>
      <p:pic>
        <p:nvPicPr>
          <p:cNvPr id="42" name="Google Shape;102;p19" title="Asset 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86" y="6485547"/>
            <a:ext cx="1337154" cy="33912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Text 10"/>
          <p:cNvSpPr/>
          <p:nvPr/>
        </p:nvSpPr>
        <p:spPr>
          <a:xfrm>
            <a:off x="1" y="1241"/>
            <a:ext cx="57143" cy="6857107"/>
          </a:xfrm>
          <a:prstGeom prst="rect">
            <a:avLst/>
          </a:prstGeom>
          <a:solidFill>
            <a:srgbClr val="2A9D8F"/>
          </a:solidFill>
          <a:ln/>
        </p:spPr>
        <p:txBody>
          <a:bodyPr wrap="square" rtlCol="0" anchor="ctr"/>
          <a:lstStyle/>
          <a:p>
            <a:endParaRPr lang="en-US" sz="2489" dirty="0"/>
          </a:p>
        </p:txBody>
      </p:sp>
    </p:spTree>
    <p:extLst>
      <p:ext uri="{BB962C8B-B14F-4D97-AF65-F5344CB8AC3E}">
        <p14:creationId xmlns:p14="http://schemas.microsoft.com/office/powerpoint/2010/main" val="3682204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140" y="796665"/>
            <a:ext cx="10057090" cy="548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140" y="1353678"/>
            <a:ext cx="11540229" cy="7138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1800" i="1" dirty="0">
                <a:solidFill>
                  <a:srgbClr val="5B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Mozambique does not choose between centralized and decentralized generation, it coordinates both under a unified strategy.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1525058" y="2186396"/>
            <a:ext cx="2742843" cy="1948103"/>
          </a:xfrm>
          <a:prstGeom prst="roundRect">
            <a:avLst>
              <a:gd name="adj" fmla="val 4211"/>
            </a:avLst>
          </a:prstGeom>
          <a:solidFill>
            <a:srgbClr val="F4F1E8"/>
          </a:solidFill>
          <a:ln w="6350">
            <a:solidFill>
              <a:srgbClr val="D9D2BD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526196" y="1832222"/>
            <a:ext cx="731425" cy="731425"/>
          </a:xfrm>
          <a:prstGeom prst="ellipse">
            <a:avLst/>
          </a:prstGeom>
          <a:solidFill>
            <a:srgbClr val="44B5C2"/>
          </a:solidFill>
          <a:ln/>
        </p:spPr>
      </p:sp>
      <p:sp>
        <p:nvSpPr>
          <p:cNvPr id="8" name="Shape 6"/>
          <p:cNvSpPr/>
          <p:nvPr/>
        </p:nvSpPr>
        <p:spPr>
          <a:xfrm>
            <a:off x="2690766" y="2015078"/>
            <a:ext cx="402284" cy="0"/>
          </a:xfrm>
          <a:prstGeom prst="line">
            <a:avLst/>
          </a:prstGeom>
          <a:noFill/>
          <a:ln w="25400">
            <a:solidFill>
              <a:srgbClr val="E0A53D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690766" y="2179649"/>
            <a:ext cx="402284" cy="0"/>
          </a:xfrm>
          <a:prstGeom prst="line">
            <a:avLst/>
          </a:prstGeom>
          <a:noFill/>
          <a:ln w="25400">
            <a:solidFill>
              <a:srgbClr val="E0A53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690766" y="2344219"/>
            <a:ext cx="402284" cy="0"/>
          </a:xfrm>
          <a:prstGeom prst="line">
            <a:avLst/>
          </a:prstGeom>
          <a:noFill/>
          <a:ln w="25400">
            <a:solidFill>
              <a:srgbClr val="E0A53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631992" y="2824511"/>
            <a:ext cx="2377130" cy="319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1B2B27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National Grid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631992" y="3402121"/>
            <a:ext cx="2559986" cy="777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600" dirty="0">
                <a:solidFill>
                  <a:srgbClr val="3A4A45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grid extension to  urban  peri-urban but also rural areas 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603404" y="2186397"/>
            <a:ext cx="2742843" cy="1948102"/>
          </a:xfrm>
          <a:prstGeom prst="roundRect">
            <a:avLst>
              <a:gd name="adj" fmla="val 4211"/>
            </a:avLst>
          </a:prstGeom>
          <a:solidFill>
            <a:srgbClr val="F4F1E8"/>
          </a:solidFill>
          <a:ln w="6350">
            <a:solidFill>
              <a:srgbClr val="D9D2BD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5564789" y="1848088"/>
            <a:ext cx="731425" cy="731425"/>
          </a:xfrm>
          <a:prstGeom prst="ellipse">
            <a:avLst/>
          </a:prstGeom>
          <a:solidFill>
            <a:srgbClr val="44B5C2"/>
          </a:solidFill>
          <a:ln/>
        </p:spPr>
      </p:sp>
      <p:sp>
        <p:nvSpPr>
          <p:cNvPr id="15" name="Shape 13"/>
          <p:cNvSpPr/>
          <p:nvPr/>
        </p:nvSpPr>
        <p:spPr>
          <a:xfrm>
            <a:off x="5712372" y="2106507"/>
            <a:ext cx="91428" cy="91428"/>
          </a:xfrm>
          <a:prstGeom prst="ellipse">
            <a:avLst/>
          </a:prstGeom>
          <a:solidFill>
            <a:srgbClr val="E0A53D"/>
          </a:solidFill>
          <a:ln/>
        </p:spPr>
      </p:sp>
      <p:sp>
        <p:nvSpPr>
          <p:cNvPr id="16" name="Shape 14"/>
          <p:cNvSpPr/>
          <p:nvPr/>
        </p:nvSpPr>
        <p:spPr>
          <a:xfrm>
            <a:off x="6041513" y="2106507"/>
            <a:ext cx="91428" cy="91428"/>
          </a:xfrm>
          <a:prstGeom prst="ellipse">
            <a:avLst/>
          </a:prstGeom>
          <a:solidFill>
            <a:srgbClr val="E0A53D"/>
          </a:solidFill>
          <a:ln/>
        </p:spPr>
      </p:sp>
      <p:sp>
        <p:nvSpPr>
          <p:cNvPr id="17" name="Shape 15"/>
          <p:cNvSpPr/>
          <p:nvPr/>
        </p:nvSpPr>
        <p:spPr>
          <a:xfrm>
            <a:off x="5712372" y="2289363"/>
            <a:ext cx="91428" cy="91428"/>
          </a:xfrm>
          <a:prstGeom prst="ellipse">
            <a:avLst/>
          </a:prstGeom>
          <a:solidFill>
            <a:srgbClr val="E0A53D"/>
          </a:solidFill>
          <a:ln/>
        </p:spPr>
      </p:sp>
      <p:sp>
        <p:nvSpPr>
          <p:cNvPr id="18" name="Shape 16"/>
          <p:cNvSpPr/>
          <p:nvPr/>
        </p:nvSpPr>
        <p:spPr>
          <a:xfrm>
            <a:off x="6041513" y="2289363"/>
            <a:ext cx="91428" cy="91428"/>
          </a:xfrm>
          <a:prstGeom prst="ellipse">
            <a:avLst/>
          </a:prstGeom>
          <a:solidFill>
            <a:srgbClr val="E0A53D"/>
          </a:solidFill>
          <a:ln/>
        </p:spPr>
      </p:sp>
      <p:sp>
        <p:nvSpPr>
          <p:cNvPr id="19" name="Text 17"/>
          <p:cNvSpPr/>
          <p:nvPr/>
        </p:nvSpPr>
        <p:spPr>
          <a:xfrm>
            <a:off x="4786260" y="2768322"/>
            <a:ext cx="2377130" cy="319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1B2B27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Regional / Local Mini-Grids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4831975" y="3321449"/>
            <a:ext cx="2377130" cy="75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600" dirty="0">
                <a:solidFill>
                  <a:srgbClr val="3A4A45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Villages and small towns far from the grid, served by renewable mini-grids.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7593103" y="2186397"/>
            <a:ext cx="3379696" cy="1959396"/>
          </a:xfrm>
          <a:prstGeom prst="roundRect">
            <a:avLst>
              <a:gd name="adj" fmla="val 10131"/>
            </a:avLst>
          </a:prstGeom>
          <a:solidFill>
            <a:srgbClr val="F4F1E8"/>
          </a:solidFill>
          <a:ln w="6350">
            <a:solidFill>
              <a:srgbClr val="D9D2BD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</a:p>
          <a:p>
            <a:endParaRPr lang="en-US" sz="11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/>
              <a:sym typeface="Arial"/>
            </a:endParaRPr>
          </a:p>
          <a:p>
            <a:endParaRPr lang="en-US" sz="14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/>
            <a:r>
              <a:rPr lang="en-US" sz="1600" dirty="0">
                <a:latin typeface="Gill Sans MT" panose="020B0502020104020203" pitchFamily="34" charset="0"/>
                <a:ea typeface="Calibri" panose="020F0502020204030204" pitchFamily="34" charset="0"/>
              </a:rPr>
              <a:t>H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 pitchFamily="34" charset="0"/>
                <a:ea typeface="Calibri" panose="020F0502020204030204" pitchFamily="34" charset="0"/>
                <a:sym typeface="Arial"/>
              </a:rPr>
              <a:t>ouseholds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 pitchFamily="34" charset="0"/>
                <a:ea typeface="Calibri" panose="020F0502020204030204" pitchFamily="34" charset="0"/>
                <a:sym typeface="Arial"/>
              </a:rPr>
              <a:t> that are unlikely to be reached by the grid , mini  grids in the short or medium term as for reaching the last mile</a:t>
            </a:r>
            <a:endParaRPr lang="pt-PT" sz="1600" dirty="0">
              <a:latin typeface="Gill Sans MT" panose="020B0502020104020203" pitchFamily="34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8932792" y="1819883"/>
            <a:ext cx="731425" cy="731425"/>
          </a:xfrm>
          <a:prstGeom prst="ellipse">
            <a:avLst/>
          </a:prstGeom>
          <a:solidFill>
            <a:srgbClr val="44B5C2"/>
          </a:solidFill>
          <a:ln/>
        </p:spPr>
      </p:sp>
      <p:sp>
        <p:nvSpPr>
          <p:cNvPr id="23" name="Shape 21"/>
          <p:cNvSpPr/>
          <p:nvPr/>
        </p:nvSpPr>
        <p:spPr>
          <a:xfrm>
            <a:off x="9133934" y="2094167"/>
            <a:ext cx="329141" cy="329141"/>
          </a:xfrm>
          <a:prstGeom prst="ellipse">
            <a:avLst/>
          </a:prstGeom>
          <a:solidFill>
            <a:srgbClr val="E0A53D"/>
          </a:solidFill>
          <a:ln/>
        </p:spPr>
      </p:sp>
      <p:sp>
        <p:nvSpPr>
          <p:cNvPr id="24" name="Text 22"/>
          <p:cNvSpPr/>
          <p:nvPr/>
        </p:nvSpPr>
        <p:spPr>
          <a:xfrm>
            <a:off x="8108414" y="2649384"/>
            <a:ext cx="2380180" cy="30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1B2B27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Stand-Alone Systems (SHS)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2985127" y="4143617"/>
            <a:ext cx="0" cy="502855"/>
          </a:xfrm>
          <a:prstGeom prst="line">
            <a:avLst/>
          </a:prstGeom>
          <a:noFill/>
          <a:ln w="31750">
            <a:solidFill>
              <a:srgbClr val="E0A53D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911985" y="4600758"/>
            <a:ext cx="146285" cy="109714"/>
          </a:xfrm>
          <a:prstGeom prst="downArrow">
            <a:avLst/>
          </a:prstGeom>
          <a:solidFill>
            <a:srgbClr val="E0A53D"/>
          </a:solidFill>
          <a:ln/>
        </p:spPr>
      </p:sp>
      <p:sp>
        <p:nvSpPr>
          <p:cNvPr id="28" name="Shape 26"/>
          <p:cNvSpPr/>
          <p:nvPr/>
        </p:nvSpPr>
        <p:spPr>
          <a:xfrm>
            <a:off x="6093682" y="4143617"/>
            <a:ext cx="0" cy="502855"/>
          </a:xfrm>
          <a:prstGeom prst="line">
            <a:avLst/>
          </a:prstGeom>
          <a:noFill/>
          <a:ln w="31750">
            <a:solidFill>
              <a:srgbClr val="E0A53D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020540" y="4600758"/>
            <a:ext cx="146285" cy="109714"/>
          </a:xfrm>
          <a:prstGeom prst="downArrow">
            <a:avLst/>
          </a:prstGeom>
          <a:solidFill>
            <a:srgbClr val="E0A53D"/>
          </a:solidFill>
          <a:ln/>
        </p:spPr>
      </p:sp>
      <p:sp>
        <p:nvSpPr>
          <p:cNvPr id="30" name="Shape 28"/>
          <p:cNvSpPr/>
          <p:nvPr/>
        </p:nvSpPr>
        <p:spPr>
          <a:xfrm>
            <a:off x="9202237" y="4143617"/>
            <a:ext cx="0" cy="502855"/>
          </a:xfrm>
          <a:prstGeom prst="line">
            <a:avLst/>
          </a:prstGeom>
          <a:noFill/>
          <a:ln w="31750">
            <a:solidFill>
              <a:srgbClr val="E0A53D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129095" y="4600758"/>
            <a:ext cx="146285" cy="109714"/>
          </a:xfrm>
          <a:prstGeom prst="downArrow">
            <a:avLst/>
          </a:prstGeom>
          <a:solidFill>
            <a:srgbClr val="E0A53D"/>
          </a:solidFill>
          <a:ln/>
        </p:spPr>
      </p:sp>
      <p:sp>
        <p:nvSpPr>
          <p:cNvPr id="32" name="Shape 30"/>
          <p:cNvSpPr/>
          <p:nvPr/>
        </p:nvSpPr>
        <p:spPr>
          <a:xfrm>
            <a:off x="2783986" y="4709787"/>
            <a:ext cx="6582822" cy="822853"/>
          </a:xfrm>
          <a:prstGeom prst="roundRect">
            <a:avLst>
              <a:gd name="adj" fmla="val 11111"/>
            </a:avLst>
          </a:prstGeom>
          <a:solidFill>
            <a:srgbClr val="44B5C2"/>
          </a:solidFill>
          <a:ln>
            <a:solidFill>
              <a:srgbClr val="44B5C2"/>
            </a:solidFill>
          </a:ln>
        </p:spPr>
      </p:sp>
      <p:sp>
        <p:nvSpPr>
          <p:cNvPr id="33" name="Text 31"/>
          <p:cNvSpPr/>
          <p:nvPr/>
        </p:nvSpPr>
        <p:spPr>
          <a:xfrm>
            <a:off x="2985128" y="4709787"/>
            <a:ext cx="6143968" cy="82285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b="1" spc="300" dirty="0">
                <a:solidFill>
                  <a:schemeClr val="bg1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UNIVERSAL ENERGY ACCESS BY 2030</a:t>
            </a:r>
            <a:endParaRPr lang="en-US" sz="16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37" name="Text 1"/>
          <p:cNvSpPr/>
          <p:nvPr/>
        </p:nvSpPr>
        <p:spPr>
          <a:xfrm>
            <a:off x="637829" y="458380"/>
            <a:ext cx="8203267" cy="548569"/>
          </a:xfrm>
          <a:prstGeom prst="rect">
            <a:avLst/>
          </a:prstGeom>
          <a:solidFill>
            <a:srgbClr val="44B5C2"/>
          </a:solidFill>
          <a:ln/>
        </p:spPr>
        <p:txBody>
          <a:bodyPr wrap="square" lIns="0" tIns="0" rIns="0" bIns="0" rtlCol="0" anchor="ctr"/>
          <a:lstStyle/>
          <a:p>
            <a:r>
              <a:rPr lang="en-US" sz="3200" b="1" kern="1200" dirty="0">
                <a:solidFill>
                  <a:schemeClr val="bg1"/>
                </a:solidFill>
                <a:latin typeface="Gill Sans MT" panose="020B0502020104020203" pitchFamily="34" charset="0"/>
                <a:ea typeface="+mj-ea"/>
                <a:cs typeface="+mj-cs"/>
              </a:rPr>
              <a:t>Combined Electrification Approach</a:t>
            </a:r>
          </a:p>
        </p:txBody>
      </p:sp>
      <p:sp>
        <p:nvSpPr>
          <p:cNvPr id="38" name="Text 28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39" name="Shape 29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40" name="Text 19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41" name="Shape 20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42" name="Text 35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43" name="Shape 36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44" name="Text 39"/>
          <p:cNvSpPr/>
          <p:nvPr/>
        </p:nvSpPr>
        <p:spPr>
          <a:xfrm>
            <a:off x="4900545" y="6564729"/>
            <a:ext cx="7314248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spc="100" dirty="0">
                <a:solidFill>
                  <a:schemeClr val="bg1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WFER 2026 · Laura Nhancale · ARENE</a:t>
            </a:r>
            <a:endParaRPr lang="en-US" sz="9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45" name="Text 40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46" name="Shape 41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47" name="Rectangle 6"/>
          <p:cNvSpPr/>
          <p:nvPr/>
        </p:nvSpPr>
        <p:spPr>
          <a:xfrm>
            <a:off x="11622216" y="6126710"/>
            <a:ext cx="568197" cy="743979"/>
          </a:xfrm>
          <a:custGeom>
            <a:avLst/>
            <a:gdLst>
              <a:gd name="connsiteX0" fmla="*/ 0 w 1253197"/>
              <a:gd name="connsiteY0" fmla="*/ 0 h 1508125"/>
              <a:gd name="connsiteX1" fmla="*/ 1253197 w 1253197"/>
              <a:gd name="connsiteY1" fmla="*/ 0 h 1508125"/>
              <a:gd name="connsiteX2" fmla="*/ 1253197 w 1253197"/>
              <a:gd name="connsiteY2" fmla="*/ 1508125 h 1508125"/>
              <a:gd name="connsiteX3" fmla="*/ 0 w 1253197"/>
              <a:gd name="connsiteY3" fmla="*/ 1508125 h 1508125"/>
              <a:gd name="connsiteX4" fmla="*/ 0 w 1253197"/>
              <a:gd name="connsiteY4" fmla="*/ 0 h 1508125"/>
              <a:gd name="connsiteX0" fmla="*/ 0 w 1253197"/>
              <a:gd name="connsiteY0" fmla="*/ 0 h 1508125"/>
              <a:gd name="connsiteX1" fmla="*/ 1253197 w 1253197"/>
              <a:gd name="connsiteY1" fmla="*/ 0 h 1508125"/>
              <a:gd name="connsiteX2" fmla="*/ 1239130 w 1253197"/>
              <a:gd name="connsiteY2" fmla="*/ 1198636 h 1508125"/>
              <a:gd name="connsiteX3" fmla="*/ 0 w 1253197"/>
              <a:gd name="connsiteY3" fmla="*/ 1508125 h 1508125"/>
              <a:gd name="connsiteX4" fmla="*/ 0 w 1253197"/>
              <a:gd name="connsiteY4" fmla="*/ 0 h 1508125"/>
              <a:gd name="connsiteX0" fmla="*/ 0 w 1253197"/>
              <a:gd name="connsiteY0" fmla="*/ 0 h 1508125"/>
              <a:gd name="connsiteX1" fmla="*/ 1253197 w 1253197"/>
              <a:gd name="connsiteY1" fmla="*/ 0 h 1508125"/>
              <a:gd name="connsiteX2" fmla="*/ 1251830 w 1253197"/>
              <a:gd name="connsiteY2" fmla="*/ 1201811 h 1508125"/>
              <a:gd name="connsiteX3" fmla="*/ 0 w 1253197"/>
              <a:gd name="connsiteY3" fmla="*/ 1508125 h 1508125"/>
              <a:gd name="connsiteX4" fmla="*/ 0 w 1253197"/>
              <a:gd name="connsiteY4" fmla="*/ 0 h 1508125"/>
              <a:gd name="connsiteX0" fmla="*/ 0 w 1261371"/>
              <a:gd name="connsiteY0" fmla="*/ 0 h 1508125"/>
              <a:gd name="connsiteX1" fmla="*/ 1253197 w 1261371"/>
              <a:gd name="connsiteY1" fmla="*/ 0 h 1508125"/>
              <a:gd name="connsiteX2" fmla="*/ 1261355 w 1261371"/>
              <a:gd name="connsiteY2" fmla="*/ 1198636 h 1508125"/>
              <a:gd name="connsiteX3" fmla="*/ 0 w 1261371"/>
              <a:gd name="connsiteY3" fmla="*/ 1508125 h 1508125"/>
              <a:gd name="connsiteX4" fmla="*/ 0 w 1261371"/>
              <a:gd name="connsiteY4" fmla="*/ 0 h 1508125"/>
              <a:gd name="connsiteX0" fmla="*/ 0 w 1255056"/>
              <a:gd name="connsiteY0" fmla="*/ 0 h 1508125"/>
              <a:gd name="connsiteX1" fmla="*/ 1253197 w 1255056"/>
              <a:gd name="connsiteY1" fmla="*/ 0 h 1508125"/>
              <a:gd name="connsiteX2" fmla="*/ 1255005 w 1255056"/>
              <a:gd name="connsiteY2" fmla="*/ 1198636 h 1508125"/>
              <a:gd name="connsiteX3" fmla="*/ 0 w 1255056"/>
              <a:gd name="connsiteY3" fmla="*/ 1508125 h 1508125"/>
              <a:gd name="connsiteX4" fmla="*/ 0 w 1255056"/>
              <a:gd name="connsiteY4" fmla="*/ 0 h 150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5056" h="1508125">
                <a:moveTo>
                  <a:pt x="0" y="0"/>
                </a:moveTo>
                <a:lnTo>
                  <a:pt x="1253197" y="0"/>
                </a:lnTo>
                <a:cubicBezTo>
                  <a:pt x="1252741" y="400604"/>
                  <a:pt x="1255461" y="798032"/>
                  <a:pt x="1255005" y="1198636"/>
                </a:cubicBezTo>
                <a:lnTo>
                  <a:pt x="0" y="1508125"/>
                </a:lnTo>
                <a:lnTo>
                  <a:pt x="0" y="0"/>
                </a:lnTo>
                <a:close/>
              </a:path>
            </a:pathLst>
          </a:custGeom>
          <a:solidFill>
            <a:srgbClr val="44B5C2"/>
          </a:solidFill>
          <a:ln w="25400" cap="flat" cmpd="sng" algn="ctr">
            <a:noFill/>
            <a:prstDash val="solid"/>
          </a:ln>
          <a:effectLst/>
        </p:spPr>
        <p:txBody>
          <a:bodyPr wrap="square" rtlCol="0" anchor="ctr"/>
          <a:lstStyle/>
          <a:p>
            <a:pPr algn="ctr" defTabSz="1219078">
              <a:buClrTx/>
              <a:defRPr/>
            </a:pPr>
            <a:endParaRPr lang="pt-PT" sz="2400">
              <a:solidFill>
                <a:srgbClr val="FFFFFF"/>
              </a:solidFill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48" name="Slide Number Placeholder 5"/>
          <p:cNvSpPr txBox="1">
            <a:spLocks/>
          </p:cNvSpPr>
          <p:nvPr/>
        </p:nvSpPr>
        <p:spPr>
          <a:xfrm>
            <a:off x="11719660" y="6367977"/>
            <a:ext cx="373306" cy="287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fld id="{82ED4E26-8532-4EAD-9F73-FF682D3D3273}" type="slidenum">
              <a:rPr lang="pt-PT" sz="1866">
                <a:solidFill>
                  <a:srgbClr val="FFFFFF"/>
                </a:solidFill>
                <a:latin typeface="Gill Sans MT" panose="020B0502020104020203" pitchFamily="34" charset="0"/>
              </a:rPr>
              <a:pPr algn="ctr"/>
              <a:t>4</a:t>
            </a:fld>
            <a:endParaRPr lang="pt-PT" sz="1866" dirty="0">
              <a:solidFill>
                <a:srgbClr val="FFFFFF"/>
              </a:solidFill>
              <a:latin typeface="Gill Sans MT" panose="020B0502020104020203" pitchFamily="34" charset="0"/>
            </a:endParaRPr>
          </a:p>
        </p:txBody>
      </p:sp>
      <p:pic>
        <p:nvPicPr>
          <p:cNvPr id="49" name="Google Shape;102;p19" title="Asset 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86" y="6485547"/>
            <a:ext cx="1337154" cy="33912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Text 10"/>
          <p:cNvSpPr/>
          <p:nvPr/>
        </p:nvSpPr>
        <p:spPr>
          <a:xfrm>
            <a:off x="1" y="1241"/>
            <a:ext cx="57143" cy="6857107"/>
          </a:xfrm>
          <a:prstGeom prst="rect">
            <a:avLst/>
          </a:prstGeom>
          <a:solidFill>
            <a:srgbClr val="2A9D8F"/>
          </a:solidFill>
          <a:ln/>
        </p:spPr>
        <p:txBody>
          <a:bodyPr wrap="square" rtlCol="0" anchor="ctr"/>
          <a:lstStyle/>
          <a:p>
            <a:endParaRPr lang="en-US" sz="2489" dirty="0"/>
          </a:p>
        </p:txBody>
      </p:sp>
    </p:spTree>
    <p:extLst>
      <p:ext uri="{BB962C8B-B14F-4D97-AF65-F5344CB8AC3E}">
        <p14:creationId xmlns:p14="http://schemas.microsoft.com/office/powerpoint/2010/main" val="561980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140" y="796665"/>
            <a:ext cx="10057090" cy="548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2800" dirty="0">
              <a:latin typeface="Gill Sans MT" panose="020B0502020104020203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457140" y="1418376"/>
            <a:ext cx="10514231" cy="365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00" i="1" dirty="0">
                <a:solidFill>
                  <a:srgbClr val="5B6B66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Five structural advantages that decentralized systems bring to Mozambique's electrification drive.</a:t>
            </a:r>
            <a:endParaRPr lang="en-US" sz="1800" dirty="0">
              <a:latin typeface="Gill Sans MT" panose="020B0502020104020203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47998" y="2012659"/>
            <a:ext cx="2148560" cy="3695749"/>
          </a:xfrm>
          <a:prstGeom prst="roundRect">
            <a:avLst>
              <a:gd name="adj" fmla="val 3404"/>
            </a:avLst>
          </a:prstGeom>
          <a:solidFill>
            <a:srgbClr val="F4F1E8"/>
          </a:solidFill>
          <a:ln w="6350">
            <a:solidFill>
              <a:srgbClr val="D9D2BD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969484" y="2241229"/>
            <a:ext cx="1261361" cy="285482"/>
          </a:xfrm>
          <a:prstGeom prst="roundRect">
            <a:avLst>
              <a:gd name="adj" fmla="val 50000"/>
            </a:avLst>
          </a:prstGeom>
          <a:solidFill>
            <a:srgbClr val="44B5C2"/>
          </a:solidFill>
          <a:ln/>
        </p:spPr>
      </p:sp>
      <p:sp>
        <p:nvSpPr>
          <p:cNvPr id="8" name="Text 6"/>
          <p:cNvSpPr/>
          <p:nvPr/>
        </p:nvSpPr>
        <p:spPr>
          <a:xfrm>
            <a:off x="1065137" y="2241229"/>
            <a:ext cx="914281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spc="200" dirty="0">
                <a:solidFill>
                  <a:schemeClr val="bg1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TIME</a:t>
            </a:r>
            <a:endParaRPr lang="en-US" sz="12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30854" y="2652655"/>
            <a:ext cx="1782848" cy="548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solidFill>
                  <a:srgbClr val="E0A53D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800" dirty="0">
              <a:latin typeface="Gill Sans MT" panose="020B0502020104020203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1293708" y="3246938"/>
            <a:ext cx="457140" cy="0"/>
          </a:xfrm>
          <a:prstGeom prst="line">
            <a:avLst/>
          </a:prstGeom>
          <a:noFill/>
          <a:ln w="19050">
            <a:solidFill>
              <a:srgbClr val="0F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12568" y="3384080"/>
            <a:ext cx="1819419" cy="548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1B2B27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Faster Deployment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84568" y="3956136"/>
            <a:ext cx="2111989" cy="123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dirty="0">
                <a:solidFill>
                  <a:srgbClr val="3A4A45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Significantly reduces the time required to deliver electricity services to remote communities where conventional grid extension would take many years.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2733700" y="2012659"/>
            <a:ext cx="2148560" cy="3695749"/>
          </a:xfrm>
          <a:prstGeom prst="roundRect">
            <a:avLst>
              <a:gd name="adj" fmla="val 3404"/>
            </a:avLst>
          </a:prstGeom>
          <a:solidFill>
            <a:srgbClr val="F4F1E8"/>
          </a:solidFill>
          <a:ln w="6350">
            <a:solidFill>
              <a:srgbClr val="D9D2BD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2916556" y="2241229"/>
            <a:ext cx="1782848" cy="228570"/>
          </a:xfrm>
          <a:prstGeom prst="roundRect">
            <a:avLst>
              <a:gd name="adj" fmla="val 50000"/>
            </a:avLst>
          </a:prstGeom>
          <a:solidFill>
            <a:srgbClr val="44B5C2"/>
          </a:solidFill>
          <a:ln/>
        </p:spPr>
      </p:sp>
      <p:sp>
        <p:nvSpPr>
          <p:cNvPr id="15" name="Text 13"/>
          <p:cNvSpPr/>
          <p:nvPr/>
        </p:nvSpPr>
        <p:spPr>
          <a:xfrm>
            <a:off x="2962270" y="2241229"/>
            <a:ext cx="1631764" cy="2285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spc="200" dirty="0">
                <a:solidFill>
                  <a:schemeClr val="bg1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EFFICIENCY</a:t>
            </a:r>
            <a:endParaRPr lang="en-US" sz="12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2916556" y="2652655"/>
            <a:ext cx="1782848" cy="548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solidFill>
                  <a:srgbClr val="E0A53D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800" dirty="0">
              <a:latin typeface="Gill Sans MT" panose="020B0502020104020203" pitchFamily="34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3579410" y="3246938"/>
            <a:ext cx="457140" cy="0"/>
          </a:xfrm>
          <a:prstGeom prst="line">
            <a:avLst/>
          </a:prstGeom>
          <a:noFill/>
          <a:ln w="19050">
            <a:solidFill>
              <a:srgbClr val="0F3D2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898270" y="3384080"/>
            <a:ext cx="1819419" cy="548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1B2B27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Reduced Losses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2761127" y="3945312"/>
            <a:ext cx="2093703" cy="123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dirty="0">
                <a:solidFill>
                  <a:srgbClr val="3A4A45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By generating close to demand, decentralized systems eliminate long-distance transport losses that plague extended grid networks in low-density areas.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5019402" y="2012659"/>
            <a:ext cx="2148560" cy="3695749"/>
          </a:xfrm>
          <a:prstGeom prst="roundRect">
            <a:avLst>
              <a:gd name="adj" fmla="val 3404"/>
            </a:avLst>
          </a:prstGeom>
          <a:solidFill>
            <a:srgbClr val="F4F1E8"/>
          </a:solidFill>
          <a:ln w="6350">
            <a:solidFill>
              <a:srgbClr val="D9D2BD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5385114" y="2241229"/>
            <a:ext cx="1599992" cy="201142"/>
          </a:xfrm>
          <a:prstGeom prst="roundRect">
            <a:avLst>
              <a:gd name="adj" fmla="val 50000"/>
            </a:avLst>
          </a:prstGeom>
          <a:solidFill>
            <a:srgbClr val="44B5C2"/>
          </a:solidFill>
          <a:ln/>
        </p:spPr>
      </p:sp>
      <p:sp>
        <p:nvSpPr>
          <p:cNvPr id="22" name="Text 20"/>
          <p:cNvSpPr/>
          <p:nvPr/>
        </p:nvSpPr>
        <p:spPr>
          <a:xfrm>
            <a:off x="5570440" y="2219195"/>
            <a:ext cx="1348564" cy="24790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spc="200" dirty="0">
                <a:solidFill>
                  <a:schemeClr val="bg1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CLIMATE</a:t>
            </a:r>
            <a:endParaRPr lang="en-US" sz="12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5202258" y="2652655"/>
            <a:ext cx="1782848" cy="548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solidFill>
                  <a:srgbClr val="E0A53D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800" dirty="0">
              <a:latin typeface="Gill Sans MT" panose="020B0502020104020203" pitchFamily="34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5865112" y="3246938"/>
            <a:ext cx="457140" cy="0"/>
          </a:xfrm>
          <a:prstGeom prst="line">
            <a:avLst/>
          </a:prstGeom>
          <a:noFill/>
          <a:ln w="19050">
            <a:solidFill>
              <a:srgbClr val="0F3D2E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183973" y="3384080"/>
            <a:ext cx="1819419" cy="548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1B2B27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Energy Transition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5046830" y="3945312"/>
            <a:ext cx="2093703" cy="123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dirty="0">
                <a:solidFill>
                  <a:srgbClr val="3A4A45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Renewable mini-grids reduce diesel dependence, supporting Mozambique's Energy Transition Strategy and climate commitments.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7305105" y="2012659"/>
            <a:ext cx="2148560" cy="3695749"/>
          </a:xfrm>
          <a:prstGeom prst="roundRect">
            <a:avLst>
              <a:gd name="adj" fmla="val 3404"/>
            </a:avLst>
          </a:prstGeom>
          <a:solidFill>
            <a:srgbClr val="F4F1E8"/>
          </a:solidFill>
          <a:ln w="6350">
            <a:solidFill>
              <a:srgbClr val="D9D2BD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7421858" y="2241229"/>
            <a:ext cx="1848951" cy="274284"/>
          </a:xfrm>
          <a:prstGeom prst="roundRect">
            <a:avLst>
              <a:gd name="adj" fmla="val 50000"/>
            </a:avLst>
          </a:prstGeom>
          <a:solidFill>
            <a:srgbClr val="44B5C2"/>
          </a:solidFill>
          <a:ln/>
        </p:spPr>
      </p:sp>
      <p:sp>
        <p:nvSpPr>
          <p:cNvPr id="29" name="Text 27"/>
          <p:cNvSpPr/>
          <p:nvPr/>
        </p:nvSpPr>
        <p:spPr>
          <a:xfrm>
            <a:off x="7487960" y="2241229"/>
            <a:ext cx="1782849" cy="24790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spc="200" dirty="0">
                <a:solidFill>
                  <a:schemeClr val="bg1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PRODUCTIVITY</a:t>
            </a:r>
            <a:endParaRPr lang="en-US" sz="12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7487961" y="2652655"/>
            <a:ext cx="1782848" cy="548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solidFill>
                  <a:srgbClr val="E0A53D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800" dirty="0">
              <a:latin typeface="Gill Sans MT" panose="020B0502020104020203" pitchFamily="34" charset="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8150815" y="3246938"/>
            <a:ext cx="457140" cy="0"/>
          </a:xfrm>
          <a:prstGeom prst="line">
            <a:avLst/>
          </a:prstGeom>
          <a:noFill/>
          <a:ln w="19050">
            <a:solidFill>
              <a:srgbClr val="0F3D2E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469675" y="3384080"/>
            <a:ext cx="1819419" cy="548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1B2B27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Productive Loads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7305105" y="3945312"/>
            <a:ext cx="2148560" cy="123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dirty="0">
                <a:solidFill>
                  <a:srgbClr val="3A4A45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Tailored voltage quality and reliability for rural businesses, schools, clinics and small industries that drive productive use of electricity.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9590807" y="2012659"/>
            <a:ext cx="2148560" cy="3695749"/>
          </a:xfrm>
          <a:prstGeom prst="roundRect">
            <a:avLst>
              <a:gd name="adj" fmla="val 3404"/>
            </a:avLst>
          </a:prstGeom>
          <a:solidFill>
            <a:srgbClr val="F4F1E8"/>
          </a:solidFill>
          <a:ln w="6350">
            <a:solidFill>
              <a:srgbClr val="D9D2BD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7" name="Text 35"/>
          <p:cNvSpPr/>
          <p:nvPr/>
        </p:nvSpPr>
        <p:spPr>
          <a:xfrm>
            <a:off x="9773663" y="2652655"/>
            <a:ext cx="1782848" cy="548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solidFill>
                  <a:srgbClr val="E0A53D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2800" dirty="0">
              <a:latin typeface="Gill Sans MT" panose="020B0502020104020203" pitchFamily="34" charset="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10436517" y="3246938"/>
            <a:ext cx="457140" cy="0"/>
          </a:xfrm>
          <a:prstGeom prst="line">
            <a:avLst/>
          </a:prstGeom>
          <a:noFill/>
          <a:ln w="19050">
            <a:solidFill>
              <a:srgbClr val="0F3D2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9755377" y="3384080"/>
            <a:ext cx="1819419" cy="548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1B2B27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Local Development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9618235" y="3945312"/>
            <a:ext cx="2101425" cy="123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dirty="0">
                <a:solidFill>
                  <a:srgbClr val="3A4A45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Energy access enables value addition, job creation and SME growth in underserved regions, multiplying the social return on every connection.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44" name="Text 1"/>
          <p:cNvSpPr/>
          <p:nvPr/>
        </p:nvSpPr>
        <p:spPr>
          <a:xfrm>
            <a:off x="637829" y="458380"/>
            <a:ext cx="8203267" cy="548569"/>
          </a:xfrm>
          <a:prstGeom prst="rect">
            <a:avLst/>
          </a:prstGeom>
          <a:solidFill>
            <a:srgbClr val="44B5C2"/>
          </a:solidFill>
          <a:ln/>
        </p:spPr>
        <p:txBody>
          <a:bodyPr wrap="square" lIns="0" tIns="0" rIns="0" bIns="0" rtlCol="0" anchor="ctr"/>
          <a:lstStyle/>
          <a:p>
            <a:r>
              <a:rPr lang="en-US" sz="3200" b="1" kern="1200" dirty="0">
                <a:solidFill>
                  <a:schemeClr val="bg1"/>
                </a:solidFill>
                <a:latin typeface="Gill Sans MT" panose="020B0502020104020203" pitchFamily="34" charset="0"/>
                <a:ea typeface="+mj-ea"/>
                <a:cs typeface="+mj-cs"/>
              </a:rPr>
              <a:t>Benefits of Decentralization</a:t>
            </a:r>
          </a:p>
        </p:txBody>
      </p:sp>
      <p:sp>
        <p:nvSpPr>
          <p:cNvPr id="45" name="Text 33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46" name="Shape 34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47" name="Text 28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48" name="Shape 29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49" name="Text 19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50" name="Shape 20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51" name="Text 35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52" name="Shape 36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53" name="Text 39"/>
          <p:cNvSpPr/>
          <p:nvPr/>
        </p:nvSpPr>
        <p:spPr>
          <a:xfrm>
            <a:off x="4900545" y="6564729"/>
            <a:ext cx="7314248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spc="100" dirty="0">
                <a:solidFill>
                  <a:schemeClr val="bg1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WFER 2026 · Laura Nhancale · ARENE</a:t>
            </a:r>
            <a:endParaRPr lang="en-US" sz="9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54" name="Text 40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55" name="Shape 41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56" name="Rectangle 6"/>
          <p:cNvSpPr/>
          <p:nvPr/>
        </p:nvSpPr>
        <p:spPr>
          <a:xfrm>
            <a:off x="11622216" y="6126710"/>
            <a:ext cx="568197" cy="743979"/>
          </a:xfrm>
          <a:custGeom>
            <a:avLst/>
            <a:gdLst>
              <a:gd name="connsiteX0" fmla="*/ 0 w 1253197"/>
              <a:gd name="connsiteY0" fmla="*/ 0 h 1508125"/>
              <a:gd name="connsiteX1" fmla="*/ 1253197 w 1253197"/>
              <a:gd name="connsiteY1" fmla="*/ 0 h 1508125"/>
              <a:gd name="connsiteX2" fmla="*/ 1253197 w 1253197"/>
              <a:gd name="connsiteY2" fmla="*/ 1508125 h 1508125"/>
              <a:gd name="connsiteX3" fmla="*/ 0 w 1253197"/>
              <a:gd name="connsiteY3" fmla="*/ 1508125 h 1508125"/>
              <a:gd name="connsiteX4" fmla="*/ 0 w 1253197"/>
              <a:gd name="connsiteY4" fmla="*/ 0 h 1508125"/>
              <a:gd name="connsiteX0" fmla="*/ 0 w 1253197"/>
              <a:gd name="connsiteY0" fmla="*/ 0 h 1508125"/>
              <a:gd name="connsiteX1" fmla="*/ 1253197 w 1253197"/>
              <a:gd name="connsiteY1" fmla="*/ 0 h 1508125"/>
              <a:gd name="connsiteX2" fmla="*/ 1239130 w 1253197"/>
              <a:gd name="connsiteY2" fmla="*/ 1198636 h 1508125"/>
              <a:gd name="connsiteX3" fmla="*/ 0 w 1253197"/>
              <a:gd name="connsiteY3" fmla="*/ 1508125 h 1508125"/>
              <a:gd name="connsiteX4" fmla="*/ 0 w 1253197"/>
              <a:gd name="connsiteY4" fmla="*/ 0 h 1508125"/>
              <a:gd name="connsiteX0" fmla="*/ 0 w 1253197"/>
              <a:gd name="connsiteY0" fmla="*/ 0 h 1508125"/>
              <a:gd name="connsiteX1" fmla="*/ 1253197 w 1253197"/>
              <a:gd name="connsiteY1" fmla="*/ 0 h 1508125"/>
              <a:gd name="connsiteX2" fmla="*/ 1251830 w 1253197"/>
              <a:gd name="connsiteY2" fmla="*/ 1201811 h 1508125"/>
              <a:gd name="connsiteX3" fmla="*/ 0 w 1253197"/>
              <a:gd name="connsiteY3" fmla="*/ 1508125 h 1508125"/>
              <a:gd name="connsiteX4" fmla="*/ 0 w 1253197"/>
              <a:gd name="connsiteY4" fmla="*/ 0 h 1508125"/>
              <a:gd name="connsiteX0" fmla="*/ 0 w 1261371"/>
              <a:gd name="connsiteY0" fmla="*/ 0 h 1508125"/>
              <a:gd name="connsiteX1" fmla="*/ 1253197 w 1261371"/>
              <a:gd name="connsiteY1" fmla="*/ 0 h 1508125"/>
              <a:gd name="connsiteX2" fmla="*/ 1261355 w 1261371"/>
              <a:gd name="connsiteY2" fmla="*/ 1198636 h 1508125"/>
              <a:gd name="connsiteX3" fmla="*/ 0 w 1261371"/>
              <a:gd name="connsiteY3" fmla="*/ 1508125 h 1508125"/>
              <a:gd name="connsiteX4" fmla="*/ 0 w 1261371"/>
              <a:gd name="connsiteY4" fmla="*/ 0 h 1508125"/>
              <a:gd name="connsiteX0" fmla="*/ 0 w 1255056"/>
              <a:gd name="connsiteY0" fmla="*/ 0 h 1508125"/>
              <a:gd name="connsiteX1" fmla="*/ 1253197 w 1255056"/>
              <a:gd name="connsiteY1" fmla="*/ 0 h 1508125"/>
              <a:gd name="connsiteX2" fmla="*/ 1255005 w 1255056"/>
              <a:gd name="connsiteY2" fmla="*/ 1198636 h 1508125"/>
              <a:gd name="connsiteX3" fmla="*/ 0 w 1255056"/>
              <a:gd name="connsiteY3" fmla="*/ 1508125 h 1508125"/>
              <a:gd name="connsiteX4" fmla="*/ 0 w 1255056"/>
              <a:gd name="connsiteY4" fmla="*/ 0 h 150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5056" h="1508125">
                <a:moveTo>
                  <a:pt x="0" y="0"/>
                </a:moveTo>
                <a:lnTo>
                  <a:pt x="1253197" y="0"/>
                </a:lnTo>
                <a:cubicBezTo>
                  <a:pt x="1252741" y="400604"/>
                  <a:pt x="1255461" y="798032"/>
                  <a:pt x="1255005" y="1198636"/>
                </a:cubicBezTo>
                <a:lnTo>
                  <a:pt x="0" y="1508125"/>
                </a:lnTo>
                <a:lnTo>
                  <a:pt x="0" y="0"/>
                </a:lnTo>
                <a:close/>
              </a:path>
            </a:pathLst>
          </a:custGeom>
          <a:solidFill>
            <a:srgbClr val="44B5C2"/>
          </a:solidFill>
          <a:ln w="25400" cap="flat" cmpd="sng" algn="ctr">
            <a:noFill/>
            <a:prstDash val="solid"/>
          </a:ln>
          <a:effectLst/>
        </p:spPr>
        <p:txBody>
          <a:bodyPr wrap="square" rtlCol="0" anchor="ctr"/>
          <a:lstStyle/>
          <a:p>
            <a:pPr algn="ctr" defTabSz="1219078">
              <a:buClrTx/>
              <a:defRPr/>
            </a:pPr>
            <a:endParaRPr lang="pt-PT" sz="2400">
              <a:solidFill>
                <a:srgbClr val="FFFFFF"/>
              </a:solidFill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57" name="Slide Number Placeholder 5"/>
          <p:cNvSpPr txBox="1">
            <a:spLocks/>
          </p:cNvSpPr>
          <p:nvPr/>
        </p:nvSpPr>
        <p:spPr>
          <a:xfrm>
            <a:off x="11719660" y="6367977"/>
            <a:ext cx="373306" cy="287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fld id="{82ED4E26-8532-4EAD-9F73-FF682D3D3273}" type="slidenum">
              <a:rPr lang="pt-PT" sz="1866">
                <a:solidFill>
                  <a:srgbClr val="FFFFFF"/>
                </a:solidFill>
                <a:latin typeface="Gill Sans MT" panose="020B0502020104020203" pitchFamily="34" charset="0"/>
              </a:rPr>
              <a:pPr algn="ctr"/>
              <a:t>5</a:t>
            </a:fld>
            <a:endParaRPr lang="pt-PT" sz="1866" dirty="0">
              <a:solidFill>
                <a:srgbClr val="FFFFFF"/>
              </a:solidFill>
              <a:latin typeface="Gill Sans MT" panose="020B0502020104020203" pitchFamily="34" charset="0"/>
            </a:endParaRPr>
          </a:p>
        </p:txBody>
      </p:sp>
      <p:pic>
        <p:nvPicPr>
          <p:cNvPr id="58" name="Google Shape;102;p19" title="Asset 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86" y="6485547"/>
            <a:ext cx="1337154" cy="33912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Shape 26"/>
          <p:cNvSpPr/>
          <p:nvPr/>
        </p:nvSpPr>
        <p:spPr>
          <a:xfrm>
            <a:off x="9773663" y="2227547"/>
            <a:ext cx="1848951" cy="274284"/>
          </a:xfrm>
          <a:prstGeom prst="roundRect">
            <a:avLst>
              <a:gd name="adj" fmla="val 50000"/>
            </a:avLst>
          </a:prstGeom>
          <a:solidFill>
            <a:srgbClr val="44B5C2"/>
          </a:solidFill>
          <a:ln/>
        </p:spPr>
      </p:sp>
      <p:sp>
        <p:nvSpPr>
          <p:cNvPr id="60" name="Text 27"/>
          <p:cNvSpPr/>
          <p:nvPr/>
        </p:nvSpPr>
        <p:spPr>
          <a:xfrm>
            <a:off x="9839765" y="2227547"/>
            <a:ext cx="1782849" cy="24790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spc="200" dirty="0">
                <a:solidFill>
                  <a:schemeClr val="bg1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INCLUSION</a:t>
            </a:r>
            <a:endParaRPr lang="en-US" sz="12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61" name="Text 10"/>
          <p:cNvSpPr/>
          <p:nvPr/>
        </p:nvSpPr>
        <p:spPr>
          <a:xfrm>
            <a:off x="1" y="1241"/>
            <a:ext cx="57143" cy="6857107"/>
          </a:xfrm>
          <a:prstGeom prst="rect">
            <a:avLst/>
          </a:prstGeom>
          <a:solidFill>
            <a:srgbClr val="2A9D8F"/>
          </a:solidFill>
          <a:ln/>
        </p:spPr>
        <p:txBody>
          <a:bodyPr wrap="square" rtlCol="0" anchor="ctr"/>
          <a:lstStyle/>
          <a:p>
            <a:endParaRPr lang="en-US" sz="2489" dirty="0"/>
          </a:p>
        </p:txBody>
      </p:sp>
    </p:spTree>
    <p:extLst>
      <p:ext uri="{BB962C8B-B14F-4D97-AF65-F5344CB8AC3E}">
        <p14:creationId xmlns:p14="http://schemas.microsoft.com/office/powerpoint/2010/main" val="689680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140" y="796665"/>
            <a:ext cx="10057090" cy="548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2800" dirty="0">
              <a:latin typeface="Gill Sans MT" panose="020B0502020104020203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80463" y="1429573"/>
            <a:ext cx="10514231" cy="365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00" i="1" dirty="0">
                <a:solidFill>
                  <a:srgbClr val="5B6B66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Six structural challenges must be acknowledged and addressed in the regulatory design.</a:t>
            </a:r>
            <a:endParaRPr lang="en-US" sz="1800" dirty="0">
              <a:latin typeface="Gill Sans MT" panose="020B0502020104020203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49139" y="2012658"/>
            <a:ext cx="3519982" cy="1691420"/>
          </a:xfrm>
          <a:prstGeom prst="roundRect">
            <a:avLst>
              <a:gd name="adj" fmla="val 4324"/>
            </a:avLst>
          </a:prstGeom>
          <a:solidFill>
            <a:srgbClr val="F4F1E8"/>
          </a:solidFill>
          <a:ln w="6350">
            <a:solidFill>
              <a:srgbClr val="D9D2BD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77710" y="2286943"/>
            <a:ext cx="411426" cy="411426"/>
          </a:xfrm>
          <a:prstGeom prst="ellipse">
            <a:avLst/>
          </a:prstGeom>
          <a:solidFill>
            <a:srgbClr val="44B5C2"/>
          </a:solidFill>
          <a:ln/>
        </p:spPr>
      </p:sp>
      <p:sp>
        <p:nvSpPr>
          <p:cNvPr id="8" name="Text 6"/>
          <p:cNvSpPr/>
          <p:nvPr/>
        </p:nvSpPr>
        <p:spPr>
          <a:xfrm>
            <a:off x="877710" y="2286943"/>
            <a:ext cx="411426" cy="41142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b="1" dirty="0">
                <a:solidFill>
                  <a:srgbClr val="0F3D2E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426278" y="2241229"/>
            <a:ext cx="2559987" cy="5028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1B2B27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Affordability for Rural Communities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71181" y="2881225"/>
            <a:ext cx="3141941" cy="731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dirty="0">
                <a:solidFill>
                  <a:srgbClr val="3A4A45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Low household income limits ability to pay cost-reflective tariffs, requiring subsidy design and cross-subsidy mechanisms.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333691" y="2012658"/>
            <a:ext cx="3519982" cy="1691420"/>
          </a:xfrm>
          <a:prstGeom prst="roundRect">
            <a:avLst>
              <a:gd name="adj" fmla="val 4324"/>
            </a:avLst>
          </a:prstGeom>
          <a:solidFill>
            <a:srgbClr val="F4F1E8"/>
          </a:solidFill>
          <a:ln w="6350">
            <a:solidFill>
              <a:srgbClr val="D9D2BD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562262" y="2286943"/>
            <a:ext cx="411426" cy="411426"/>
          </a:xfrm>
          <a:prstGeom prst="ellipse">
            <a:avLst/>
          </a:prstGeom>
          <a:solidFill>
            <a:srgbClr val="44B5C2"/>
          </a:solidFill>
          <a:ln/>
        </p:spPr>
      </p:sp>
      <p:sp>
        <p:nvSpPr>
          <p:cNvPr id="13" name="Text 11"/>
          <p:cNvSpPr/>
          <p:nvPr/>
        </p:nvSpPr>
        <p:spPr>
          <a:xfrm>
            <a:off x="4562262" y="2286943"/>
            <a:ext cx="411426" cy="41142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b="1" dirty="0">
                <a:solidFill>
                  <a:srgbClr val="0F3D2E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5110830" y="2241229"/>
            <a:ext cx="2559987" cy="5028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1B2B27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High Cost per Customer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589690" y="2881225"/>
            <a:ext cx="3007984" cy="731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dirty="0">
                <a:solidFill>
                  <a:srgbClr val="3A4A45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Capex per connection in remote mini-grids far exceeds urban grid connection, often by a factor of 5–10×.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8018243" y="2012658"/>
            <a:ext cx="3519982" cy="1691420"/>
          </a:xfrm>
          <a:prstGeom prst="roundRect">
            <a:avLst>
              <a:gd name="adj" fmla="val 4324"/>
            </a:avLst>
          </a:prstGeom>
          <a:solidFill>
            <a:srgbClr val="F4F1E8"/>
          </a:solidFill>
          <a:ln w="6350">
            <a:solidFill>
              <a:srgbClr val="D9D2BD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246814" y="2286943"/>
            <a:ext cx="411426" cy="411426"/>
          </a:xfrm>
          <a:prstGeom prst="ellipse">
            <a:avLst/>
          </a:prstGeom>
          <a:solidFill>
            <a:srgbClr val="44B5C2"/>
          </a:solidFill>
          <a:ln/>
        </p:spPr>
      </p:sp>
      <p:sp>
        <p:nvSpPr>
          <p:cNvPr id="18" name="Text 16"/>
          <p:cNvSpPr/>
          <p:nvPr/>
        </p:nvSpPr>
        <p:spPr>
          <a:xfrm>
            <a:off x="8246814" y="2286943"/>
            <a:ext cx="411426" cy="41142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b="1" dirty="0">
                <a:solidFill>
                  <a:srgbClr val="0F3D2E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795382" y="2241229"/>
            <a:ext cx="2559987" cy="5028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1B2B27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Low &amp; Uncertain Demand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274242" y="2881225"/>
            <a:ext cx="3007984" cy="731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dirty="0">
                <a:solidFill>
                  <a:srgbClr val="3A4A45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Rural consumption develops slowly, risking system underutilization and weakening cost recovery assumptions.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649139" y="3868649"/>
            <a:ext cx="3519982" cy="1691420"/>
          </a:xfrm>
          <a:prstGeom prst="roundRect">
            <a:avLst>
              <a:gd name="adj" fmla="val 4324"/>
            </a:avLst>
          </a:prstGeom>
          <a:solidFill>
            <a:srgbClr val="F4F1E8"/>
          </a:solidFill>
          <a:ln w="6350">
            <a:solidFill>
              <a:srgbClr val="D9D2BD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877710" y="4142933"/>
            <a:ext cx="411426" cy="411426"/>
          </a:xfrm>
          <a:prstGeom prst="ellipse">
            <a:avLst/>
          </a:prstGeom>
          <a:solidFill>
            <a:srgbClr val="44B5C2"/>
          </a:solidFill>
          <a:ln/>
        </p:spPr>
      </p:sp>
      <p:sp>
        <p:nvSpPr>
          <p:cNvPr id="23" name="Text 21"/>
          <p:cNvSpPr/>
          <p:nvPr/>
        </p:nvSpPr>
        <p:spPr>
          <a:xfrm>
            <a:off x="877710" y="4142933"/>
            <a:ext cx="411426" cy="41142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b="1" dirty="0">
                <a:solidFill>
                  <a:srgbClr val="0F3D2E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1426278" y="4097219"/>
            <a:ext cx="2559987" cy="5028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1B2B27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High Dependence on Subsidies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771181" y="4737216"/>
            <a:ext cx="3215084" cy="731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dirty="0">
                <a:solidFill>
                  <a:srgbClr val="3A4A45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Operations rely on capex and opex support from development partners and government budgets that may not be sustainable long-term.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4333691" y="3868649"/>
            <a:ext cx="3519982" cy="1691420"/>
          </a:xfrm>
          <a:prstGeom prst="roundRect">
            <a:avLst>
              <a:gd name="adj" fmla="val 4324"/>
            </a:avLst>
          </a:prstGeom>
          <a:solidFill>
            <a:srgbClr val="F4F1E8"/>
          </a:solidFill>
          <a:ln w="6350">
            <a:solidFill>
              <a:srgbClr val="D9D2BD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562262" y="4142933"/>
            <a:ext cx="411426" cy="411426"/>
          </a:xfrm>
          <a:prstGeom prst="ellipse">
            <a:avLst/>
          </a:prstGeom>
          <a:solidFill>
            <a:srgbClr val="44B5C2"/>
          </a:solidFill>
          <a:ln/>
        </p:spPr>
      </p:sp>
      <p:sp>
        <p:nvSpPr>
          <p:cNvPr id="28" name="Text 26"/>
          <p:cNvSpPr/>
          <p:nvPr/>
        </p:nvSpPr>
        <p:spPr>
          <a:xfrm>
            <a:off x="4562262" y="4142933"/>
            <a:ext cx="411426" cy="41142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b="1" dirty="0">
                <a:solidFill>
                  <a:srgbClr val="0F3D2E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5110830" y="4097219"/>
            <a:ext cx="2559987" cy="5028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1B2B27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Limited Access to Finance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4425120" y="4737216"/>
            <a:ext cx="3172554" cy="731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dirty="0">
                <a:solidFill>
                  <a:srgbClr val="3A4A45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Local capital markets remain shallow and perceived project risk is high, raising the cost of capital for private operators.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8018243" y="3868649"/>
            <a:ext cx="3519982" cy="1691420"/>
          </a:xfrm>
          <a:prstGeom prst="roundRect">
            <a:avLst>
              <a:gd name="adj" fmla="val 4324"/>
            </a:avLst>
          </a:prstGeom>
          <a:solidFill>
            <a:srgbClr val="F4F1E8"/>
          </a:solidFill>
          <a:ln w="6350">
            <a:solidFill>
              <a:srgbClr val="D9D2BD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8246814" y="4142933"/>
            <a:ext cx="411426" cy="411426"/>
          </a:xfrm>
          <a:prstGeom prst="ellipse">
            <a:avLst/>
          </a:prstGeom>
          <a:solidFill>
            <a:srgbClr val="44B5C2"/>
          </a:solidFill>
          <a:ln/>
        </p:spPr>
      </p:sp>
      <p:sp>
        <p:nvSpPr>
          <p:cNvPr id="33" name="Text 31"/>
          <p:cNvSpPr/>
          <p:nvPr/>
        </p:nvSpPr>
        <p:spPr>
          <a:xfrm>
            <a:off x="8246814" y="4142933"/>
            <a:ext cx="411426" cy="41142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b="1" dirty="0">
                <a:solidFill>
                  <a:srgbClr val="0F3D2E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8795382" y="4097219"/>
            <a:ext cx="2559987" cy="5028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1B2B27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Community &amp; Social Risks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8274242" y="4737216"/>
            <a:ext cx="3007984" cy="731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dirty="0">
                <a:solidFill>
                  <a:srgbClr val="3A4A45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Local expectations, land-use conflicts and population movement can affect project stability and long-term operation.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39" name="Text 40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40" name="Shape 41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41" name="Text 33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42" name="Shape 34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43" name="Text 28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44" name="Shape 29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45" name="Text 19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46" name="Shape 20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47" name="Text 35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48" name="Shape 36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49" name="Text 39"/>
          <p:cNvSpPr/>
          <p:nvPr/>
        </p:nvSpPr>
        <p:spPr>
          <a:xfrm>
            <a:off x="4900545" y="6564729"/>
            <a:ext cx="7314248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spc="100" dirty="0">
                <a:solidFill>
                  <a:schemeClr val="bg1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WFER 2026 · Laura Nhancale · ARENE</a:t>
            </a:r>
            <a:endParaRPr lang="en-US" sz="9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50" name="Text 40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51" name="Shape 41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52" name="Rectangle 6"/>
          <p:cNvSpPr/>
          <p:nvPr/>
        </p:nvSpPr>
        <p:spPr>
          <a:xfrm>
            <a:off x="11622216" y="6126710"/>
            <a:ext cx="568197" cy="743979"/>
          </a:xfrm>
          <a:custGeom>
            <a:avLst/>
            <a:gdLst>
              <a:gd name="connsiteX0" fmla="*/ 0 w 1253197"/>
              <a:gd name="connsiteY0" fmla="*/ 0 h 1508125"/>
              <a:gd name="connsiteX1" fmla="*/ 1253197 w 1253197"/>
              <a:gd name="connsiteY1" fmla="*/ 0 h 1508125"/>
              <a:gd name="connsiteX2" fmla="*/ 1253197 w 1253197"/>
              <a:gd name="connsiteY2" fmla="*/ 1508125 h 1508125"/>
              <a:gd name="connsiteX3" fmla="*/ 0 w 1253197"/>
              <a:gd name="connsiteY3" fmla="*/ 1508125 h 1508125"/>
              <a:gd name="connsiteX4" fmla="*/ 0 w 1253197"/>
              <a:gd name="connsiteY4" fmla="*/ 0 h 1508125"/>
              <a:gd name="connsiteX0" fmla="*/ 0 w 1253197"/>
              <a:gd name="connsiteY0" fmla="*/ 0 h 1508125"/>
              <a:gd name="connsiteX1" fmla="*/ 1253197 w 1253197"/>
              <a:gd name="connsiteY1" fmla="*/ 0 h 1508125"/>
              <a:gd name="connsiteX2" fmla="*/ 1239130 w 1253197"/>
              <a:gd name="connsiteY2" fmla="*/ 1198636 h 1508125"/>
              <a:gd name="connsiteX3" fmla="*/ 0 w 1253197"/>
              <a:gd name="connsiteY3" fmla="*/ 1508125 h 1508125"/>
              <a:gd name="connsiteX4" fmla="*/ 0 w 1253197"/>
              <a:gd name="connsiteY4" fmla="*/ 0 h 1508125"/>
              <a:gd name="connsiteX0" fmla="*/ 0 w 1253197"/>
              <a:gd name="connsiteY0" fmla="*/ 0 h 1508125"/>
              <a:gd name="connsiteX1" fmla="*/ 1253197 w 1253197"/>
              <a:gd name="connsiteY1" fmla="*/ 0 h 1508125"/>
              <a:gd name="connsiteX2" fmla="*/ 1251830 w 1253197"/>
              <a:gd name="connsiteY2" fmla="*/ 1201811 h 1508125"/>
              <a:gd name="connsiteX3" fmla="*/ 0 w 1253197"/>
              <a:gd name="connsiteY3" fmla="*/ 1508125 h 1508125"/>
              <a:gd name="connsiteX4" fmla="*/ 0 w 1253197"/>
              <a:gd name="connsiteY4" fmla="*/ 0 h 1508125"/>
              <a:gd name="connsiteX0" fmla="*/ 0 w 1261371"/>
              <a:gd name="connsiteY0" fmla="*/ 0 h 1508125"/>
              <a:gd name="connsiteX1" fmla="*/ 1253197 w 1261371"/>
              <a:gd name="connsiteY1" fmla="*/ 0 h 1508125"/>
              <a:gd name="connsiteX2" fmla="*/ 1261355 w 1261371"/>
              <a:gd name="connsiteY2" fmla="*/ 1198636 h 1508125"/>
              <a:gd name="connsiteX3" fmla="*/ 0 w 1261371"/>
              <a:gd name="connsiteY3" fmla="*/ 1508125 h 1508125"/>
              <a:gd name="connsiteX4" fmla="*/ 0 w 1261371"/>
              <a:gd name="connsiteY4" fmla="*/ 0 h 1508125"/>
              <a:gd name="connsiteX0" fmla="*/ 0 w 1255056"/>
              <a:gd name="connsiteY0" fmla="*/ 0 h 1508125"/>
              <a:gd name="connsiteX1" fmla="*/ 1253197 w 1255056"/>
              <a:gd name="connsiteY1" fmla="*/ 0 h 1508125"/>
              <a:gd name="connsiteX2" fmla="*/ 1255005 w 1255056"/>
              <a:gd name="connsiteY2" fmla="*/ 1198636 h 1508125"/>
              <a:gd name="connsiteX3" fmla="*/ 0 w 1255056"/>
              <a:gd name="connsiteY3" fmla="*/ 1508125 h 1508125"/>
              <a:gd name="connsiteX4" fmla="*/ 0 w 1255056"/>
              <a:gd name="connsiteY4" fmla="*/ 0 h 150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5056" h="1508125">
                <a:moveTo>
                  <a:pt x="0" y="0"/>
                </a:moveTo>
                <a:lnTo>
                  <a:pt x="1253197" y="0"/>
                </a:lnTo>
                <a:cubicBezTo>
                  <a:pt x="1252741" y="400604"/>
                  <a:pt x="1255461" y="798032"/>
                  <a:pt x="1255005" y="1198636"/>
                </a:cubicBezTo>
                <a:lnTo>
                  <a:pt x="0" y="1508125"/>
                </a:lnTo>
                <a:lnTo>
                  <a:pt x="0" y="0"/>
                </a:lnTo>
                <a:close/>
              </a:path>
            </a:pathLst>
          </a:custGeom>
          <a:solidFill>
            <a:srgbClr val="44B5C2"/>
          </a:solidFill>
          <a:ln w="25400" cap="flat" cmpd="sng" algn="ctr">
            <a:noFill/>
            <a:prstDash val="solid"/>
          </a:ln>
          <a:effectLst/>
        </p:spPr>
        <p:txBody>
          <a:bodyPr wrap="square" rtlCol="0" anchor="ctr"/>
          <a:lstStyle/>
          <a:p>
            <a:pPr algn="ctr" defTabSz="1219078">
              <a:buClrTx/>
              <a:defRPr/>
            </a:pPr>
            <a:endParaRPr lang="pt-PT" sz="2400">
              <a:solidFill>
                <a:srgbClr val="FFFFFF"/>
              </a:solidFill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53" name="Slide Number Placeholder 5"/>
          <p:cNvSpPr txBox="1">
            <a:spLocks/>
          </p:cNvSpPr>
          <p:nvPr/>
        </p:nvSpPr>
        <p:spPr>
          <a:xfrm>
            <a:off x="11719660" y="6367977"/>
            <a:ext cx="373306" cy="287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fld id="{82ED4E26-8532-4EAD-9F73-FF682D3D3273}" type="slidenum">
              <a:rPr lang="pt-PT" sz="1866">
                <a:solidFill>
                  <a:srgbClr val="FFFFFF"/>
                </a:solidFill>
                <a:latin typeface="Gill Sans MT" panose="020B0502020104020203" pitchFamily="34" charset="0"/>
              </a:rPr>
              <a:pPr algn="ctr"/>
              <a:t>6</a:t>
            </a:fld>
            <a:endParaRPr lang="pt-PT" sz="1866" dirty="0">
              <a:solidFill>
                <a:srgbClr val="FFFFFF"/>
              </a:solidFill>
              <a:latin typeface="Gill Sans MT" panose="020B0502020104020203" pitchFamily="34" charset="0"/>
            </a:endParaRPr>
          </a:p>
        </p:txBody>
      </p:sp>
      <p:pic>
        <p:nvPicPr>
          <p:cNvPr id="54" name="Google Shape;102;p19" title="Asset 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86" y="6485547"/>
            <a:ext cx="1337154" cy="33912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Text 1"/>
          <p:cNvSpPr/>
          <p:nvPr/>
        </p:nvSpPr>
        <p:spPr>
          <a:xfrm>
            <a:off x="637829" y="458380"/>
            <a:ext cx="8203267" cy="548569"/>
          </a:xfrm>
          <a:prstGeom prst="rect">
            <a:avLst/>
          </a:prstGeom>
          <a:solidFill>
            <a:srgbClr val="44B5C2"/>
          </a:solidFill>
          <a:ln/>
        </p:spPr>
        <p:txBody>
          <a:bodyPr wrap="square" lIns="0" tIns="0" rIns="0" bIns="0" rtlCol="0" anchor="ctr"/>
          <a:lstStyle/>
          <a:p>
            <a:r>
              <a:rPr lang="en-US" sz="3200" b="1" kern="1200" dirty="0">
                <a:solidFill>
                  <a:schemeClr val="bg1"/>
                </a:solidFill>
                <a:latin typeface="Gill Sans MT" panose="020B0502020104020203" pitchFamily="34" charset="0"/>
                <a:ea typeface="+mj-ea"/>
                <a:cs typeface="+mj-cs"/>
              </a:rPr>
              <a:t>Challenges of Decentralization</a:t>
            </a:r>
          </a:p>
        </p:txBody>
      </p:sp>
      <p:sp>
        <p:nvSpPr>
          <p:cNvPr id="56" name="Text 10"/>
          <p:cNvSpPr/>
          <p:nvPr/>
        </p:nvSpPr>
        <p:spPr>
          <a:xfrm>
            <a:off x="1" y="1241"/>
            <a:ext cx="57143" cy="6857107"/>
          </a:xfrm>
          <a:prstGeom prst="rect">
            <a:avLst/>
          </a:prstGeom>
          <a:solidFill>
            <a:srgbClr val="2A9D8F"/>
          </a:solidFill>
          <a:ln/>
        </p:spPr>
        <p:txBody>
          <a:bodyPr wrap="square" rtlCol="0" anchor="ctr"/>
          <a:lstStyle/>
          <a:p>
            <a:endParaRPr lang="en-US" sz="2489" dirty="0"/>
          </a:p>
        </p:txBody>
      </p:sp>
    </p:spTree>
    <p:extLst>
      <p:ext uri="{BB962C8B-B14F-4D97-AF65-F5344CB8AC3E}">
        <p14:creationId xmlns:p14="http://schemas.microsoft.com/office/powerpoint/2010/main" val="3421101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140" y="796665"/>
            <a:ext cx="10057090" cy="548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2800" dirty="0">
              <a:latin typeface="Gill Sans MT" panose="020B0502020104020203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67424" y="1208092"/>
            <a:ext cx="10514231" cy="365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00" i="1" dirty="0">
                <a:solidFill>
                  <a:srgbClr val="5B6B66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Three regulatory frameworks operationalize Mozambique's combined on-grid / off-grid strategy.</a:t>
            </a:r>
            <a:endParaRPr lang="en-US" sz="1800" dirty="0">
              <a:latin typeface="Gill Sans MT" panose="020B0502020104020203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330506" y="1603383"/>
            <a:ext cx="3838615" cy="4013738"/>
          </a:xfrm>
          <a:prstGeom prst="roundRect">
            <a:avLst>
              <a:gd name="adj" fmla="val 2078"/>
            </a:avLst>
          </a:prstGeom>
          <a:solidFill>
            <a:srgbClr val="F4F1E8"/>
          </a:solidFill>
          <a:ln w="6350">
            <a:solidFill>
              <a:srgbClr val="D9D2BD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923424" y="1877668"/>
            <a:ext cx="2971413" cy="457140"/>
          </a:xfrm>
          <a:prstGeom prst="rect">
            <a:avLst/>
          </a:prstGeom>
          <a:solidFill>
            <a:srgbClr val="44B5C2"/>
          </a:solidFill>
          <a:ln/>
        </p:spPr>
      </p:sp>
      <p:sp>
        <p:nvSpPr>
          <p:cNvPr id="8" name="Text 6"/>
          <p:cNvSpPr/>
          <p:nvPr/>
        </p:nvSpPr>
        <p:spPr>
          <a:xfrm>
            <a:off x="923424" y="1877668"/>
            <a:ext cx="2971413" cy="4571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800" b="1" spc="300" dirty="0">
                <a:solidFill>
                  <a:schemeClr val="bg1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OFF-GRID</a:t>
            </a:r>
            <a:endParaRPr lang="en-US" sz="18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923424" y="2363427"/>
            <a:ext cx="2971413" cy="4571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dirty="0">
                <a:solidFill>
                  <a:srgbClr val="1B2B27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Off-grid Planning</a:t>
            </a:r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23424" y="2866281"/>
            <a:ext cx="2971413" cy="319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00" i="1" dirty="0">
                <a:solidFill>
                  <a:srgbClr val="B5832A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Resolution No. 52/2023 · 14 December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2134846" y="3231993"/>
            <a:ext cx="548569" cy="0"/>
          </a:xfrm>
          <a:prstGeom prst="line">
            <a:avLst/>
          </a:prstGeom>
          <a:noFill/>
          <a:ln w="19050">
            <a:solidFill>
              <a:srgbClr val="E0A53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74574" y="3424220"/>
            <a:ext cx="3838615" cy="2083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30000"/>
              </a:lnSpc>
            </a:pPr>
            <a:r>
              <a:rPr lang="en-US" sz="1500" dirty="0">
                <a:solidFill>
                  <a:srgbClr val="3A4A45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Defines three priority areas  for mini-grid implementation using a combination of factors: distance from existing or planned distribution network, demographic data (population, density, number of households), existing and planned demand, existing economic and social infrastructure, and existing or planned mini-grids.</a:t>
            </a:r>
            <a:endParaRPr lang="en-US" sz="1500" dirty="0">
              <a:latin typeface="Gill Sans MT" panose="020B0502020104020203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333691" y="1603383"/>
            <a:ext cx="3519982" cy="4013738"/>
          </a:xfrm>
          <a:prstGeom prst="roundRect">
            <a:avLst>
              <a:gd name="adj" fmla="val 2078"/>
            </a:avLst>
          </a:prstGeom>
          <a:solidFill>
            <a:srgbClr val="F4F1E8"/>
          </a:solidFill>
          <a:ln w="6350">
            <a:solidFill>
              <a:srgbClr val="D9D2BD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607976" y="1877668"/>
            <a:ext cx="2971413" cy="457140"/>
          </a:xfrm>
          <a:prstGeom prst="rect">
            <a:avLst/>
          </a:prstGeom>
          <a:solidFill>
            <a:srgbClr val="44B5C2"/>
          </a:solidFill>
          <a:ln/>
        </p:spPr>
      </p:sp>
      <p:sp>
        <p:nvSpPr>
          <p:cNvPr id="15" name="Text 13"/>
          <p:cNvSpPr/>
          <p:nvPr/>
        </p:nvSpPr>
        <p:spPr>
          <a:xfrm>
            <a:off x="4607976" y="1877668"/>
            <a:ext cx="2971413" cy="4571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800" b="1" spc="300" dirty="0">
                <a:solidFill>
                  <a:schemeClr val="bg1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ON-GRID</a:t>
            </a:r>
            <a:endParaRPr lang="en-US" sz="18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607976" y="2363427"/>
            <a:ext cx="2971413" cy="4571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dirty="0">
                <a:solidFill>
                  <a:srgbClr val="1B2B27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On-grid Planning</a:t>
            </a:r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4607976" y="2866281"/>
            <a:ext cx="2971413" cy="319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00" i="1" dirty="0">
                <a:solidFill>
                  <a:srgbClr val="B5832A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Resolutions No. 49 &amp; 48/2018 · 3 December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5819398" y="3231993"/>
            <a:ext cx="548569" cy="0"/>
          </a:xfrm>
          <a:prstGeom prst="line">
            <a:avLst/>
          </a:prstGeom>
          <a:noFill/>
          <a:ln w="19050">
            <a:solidFill>
              <a:srgbClr val="E0A53D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443406" y="3424220"/>
            <a:ext cx="3300553" cy="19630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30000"/>
              </a:lnSpc>
            </a:pPr>
            <a:r>
              <a:rPr lang="en-US" sz="1500" dirty="0">
                <a:solidFill>
                  <a:srgbClr val="3A4A45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National Strategy for Electrification . and Integrated Infrastructure Plan  currently under review. Together they define the long-term roadmap for grid extension, generation expansion and interconnection priorities across the country</a:t>
            </a:r>
          </a:p>
        </p:txBody>
      </p:sp>
      <p:sp>
        <p:nvSpPr>
          <p:cNvPr id="20" name="Shape 18"/>
          <p:cNvSpPr/>
          <p:nvPr/>
        </p:nvSpPr>
        <p:spPr>
          <a:xfrm>
            <a:off x="8018243" y="1603383"/>
            <a:ext cx="3519982" cy="4013738"/>
          </a:xfrm>
          <a:prstGeom prst="roundRect">
            <a:avLst>
              <a:gd name="adj" fmla="val 2078"/>
            </a:avLst>
          </a:prstGeom>
          <a:solidFill>
            <a:srgbClr val="F4F1E8"/>
          </a:solidFill>
          <a:ln w="6350">
            <a:solidFill>
              <a:srgbClr val="D9D2BD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8292528" y="1877668"/>
            <a:ext cx="3142980" cy="457140"/>
          </a:xfrm>
          <a:prstGeom prst="rect">
            <a:avLst/>
          </a:prstGeom>
          <a:solidFill>
            <a:srgbClr val="44B5C2"/>
          </a:solidFill>
          <a:ln/>
        </p:spPr>
      </p:sp>
      <p:sp>
        <p:nvSpPr>
          <p:cNvPr id="22" name="Text 20"/>
          <p:cNvSpPr/>
          <p:nvPr/>
        </p:nvSpPr>
        <p:spPr>
          <a:xfrm>
            <a:off x="8292528" y="1877668"/>
            <a:ext cx="3329688" cy="4571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800" b="1" spc="300" dirty="0">
                <a:solidFill>
                  <a:schemeClr val="bg1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INTERCONNECTION</a:t>
            </a:r>
            <a:endParaRPr lang="en-US" sz="18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292528" y="2363427"/>
            <a:ext cx="2971413" cy="4571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dirty="0">
                <a:solidFill>
                  <a:srgbClr val="1B2B27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Interconnection Rules</a:t>
            </a:r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8292528" y="2866281"/>
            <a:ext cx="2971413" cy="319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00" i="1" dirty="0">
                <a:solidFill>
                  <a:srgbClr val="B5832A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Normative Resolution No. 2/ARENE-CA/2022 · 19 December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9503950" y="3231993"/>
            <a:ext cx="548569" cy="0"/>
          </a:xfrm>
          <a:prstGeom prst="line">
            <a:avLst/>
          </a:prstGeom>
          <a:noFill/>
          <a:ln w="19050">
            <a:solidFill>
              <a:srgbClr val="E0A53D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130448" y="3424220"/>
            <a:ext cx="3305060" cy="1854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30000"/>
              </a:lnSpc>
            </a:pPr>
            <a:r>
              <a:rPr lang="en-US" sz="1500" dirty="0">
                <a:solidFill>
                  <a:srgbClr val="3A4A45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Establishes the terms, conditions and procedures applicable to the interconnection of mini-grids to the National Grid, ensuring a clear path for off-grid projects to connect  to the  grid when it arrives  the mini grid  service area.</a:t>
            </a:r>
            <a:endParaRPr lang="en-US" sz="1500" dirty="0">
              <a:latin typeface="Gill Sans MT" panose="020B0502020104020203" pitchFamily="34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457140" y="5845691"/>
            <a:ext cx="11273084" cy="4571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b="1" i="1" spc="50" dirty="0">
                <a:solidFill>
                  <a:srgbClr val="0F3D2E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Mozambique does not choose between technology option, it coordinates  an aligned planning framework.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31" name="Text 1"/>
          <p:cNvSpPr/>
          <p:nvPr/>
        </p:nvSpPr>
        <p:spPr>
          <a:xfrm>
            <a:off x="637829" y="458380"/>
            <a:ext cx="8203267" cy="548569"/>
          </a:xfrm>
          <a:prstGeom prst="rect">
            <a:avLst/>
          </a:prstGeom>
          <a:solidFill>
            <a:srgbClr val="44B5C2"/>
          </a:solidFill>
          <a:ln/>
        </p:spPr>
        <p:txBody>
          <a:bodyPr wrap="square" lIns="0" tIns="0" rIns="0" bIns="0" rtlCol="0" anchor="ctr"/>
          <a:lstStyle/>
          <a:p>
            <a:r>
              <a:rPr lang="en-US" sz="3200" b="1" kern="1200" dirty="0">
                <a:solidFill>
                  <a:schemeClr val="bg1"/>
                </a:solidFill>
                <a:latin typeface="Gill Sans MT" panose="020B0502020104020203" pitchFamily="34" charset="0"/>
                <a:ea typeface="+mj-ea"/>
                <a:cs typeface="+mj-cs"/>
              </a:rPr>
              <a:t>Coordination &amp; Integrated Planning</a:t>
            </a:r>
          </a:p>
        </p:txBody>
      </p:sp>
      <p:sp>
        <p:nvSpPr>
          <p:cNvPr id="32" name="Text 31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33" name="Shape 32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34" name="Text 35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35" name="Shape 36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36" name="Text 40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37" name="Shape 41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38" name="Text 33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39" name="Shape 34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40" name="Text 28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41" name="Shape 29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42" name="Text 19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43" name="Shape 20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44" name="Text 35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45" name="Shape 36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46" name="Text 39"/>
          <p:cNvSpPr/>
          <p:nvPr/>
        </p:nvSpPr>
        <p:spPr>
          <a:xfrm>
            <a:off x="4900545" y="6564729"/>
            <a:ext cx="7314248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spc="100" dirty="0">
                <a:solidFill>
                  <a:schemeClr val="bg1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WFER 2026 · Laura Nhancale · ARENE</a:t>
            </a:r>
            <a:endParaRPr lang="en-US" sz="9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47" name="Text 40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48" name="Shape 41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49" name="Rectangle 6"/>
          <p:cNvSpPr/>
          <p:nvPr/>
        </p:nvSpPr>
        <p:spPr>
          <a:xfrm>
            <a:off x="11622216" y="6126710"/>
            <a:ext cx="568197" cy="743979"/>
          </a:xfrm>
          <a:custGeom>
            <a:avLst/>
            <a:gdLst>
              <a:gd name="connsiteX0" fmla="*/ 0 w 1253197"/>
              <a:gd name="connsiteY0" fmla="*/ 0 h 1508125"/>
              <a:gd name="connsiteX1" fmla="*/ 1253197 w 1253197"/>
              <a:gd name="connsiteY1" fmla="*/ 0 h 1508125"/>
              <a:gd name="connsiteX2" fmla="*/ 1253197 w 1253197"/>
              <a:gd name="connsiteY2" fmla="*/ 1508125 h 1508125"/>
              <a:gd name="connsiteX3" fmla="*/ 0 w 1253197"/>
              <a:gd name="connsiteY3" fmla="*/ 1508125 h 1508125"/>
              <a:gd name="connsiteX4" fmla="*/ 0 w 1253197"/>
              <a:gd name="connsiteY4" fmla="*/ 0 h 1508125"/>
              <a:gd name="connsiteX0" fmla="*/ 0 w 1253197"/>
              <a:gd name="connsiteY0" fmla="*/ 0 h 1508125"/>
              <a:gd name="connsiteX1" fmla="*/ 1253197 w 1253197"/>
              <a:gd name="connsiteY1" fmla="*/ 0 h 1508125"/>
              <a:gd name="connsiteX2" fmla="*/ 1239130 w 1253197"/>
              <a:gd name="connsiteY2" fmla="*/ 1198636 h 1508125"/>
              <a:gd name="connsiteX3" fmla="*/ 0 w 1253197"/>
              <a:gd name="connsiteY3" fmla="*/ 1508125 h 1508125"/>
              <a:gd name="connsiteX4" fmla="*/ 0 w 1253197"/>
              <a:gd name="connsiteY4" fmla="*/ 0 h 1508125"/>
              <a:gd name="connsiteX0" fmla="*/ 0 w 1253197"/>
              <a:gd name="connsiteY0" fmla="*/ 0 h 1508125"/>
              <a:gd name="connsiteX1" fmla="*/ 1253197 w 1253197"/>
              <a:gd name="connsiteY1" fmla="*/ 0 h 1508125"/>
              <a:gd name="connsiteX2" fmla="*/ 1251830 w 1253197"/>
              <a:gd name="connsiteY2" fmla="*/ 1201811 h 1508125"/>
              <a:gd name="connsiteX3" fmla="*/ 0 w 1253197"/>
              <a:gd name="connsiteY3" fmla="*/ 1508125 h 1508125"/>
              <a:gd name="connsiteX4" fmla="*/ 0 w 1253197"/>
              <a:gd name="connsiteY4" fmla="*/ 0 h 1508125"/>
              <a:gd name="connsiteX0" fmla="*/ 0 w 1261371"/>
              <a:gd name="connsiteY0" fmla="*/ 0 h 1508125"/>
              <a:gd name="connsiteX1" fmla="*/ 1253197 w 1261371"/>
              <a:gd name="connsiteY1" fmla="*/ 0 h 1508125"/>
              <a:gd name="connsiteX2" fmla="*/ 1261355 w 1261371"/>
              <a:gd name="connsiteY2" fmla="*/ 1198636 h 1508125"/>
              <a:gd name="connsiteX3" fmla="*/ 0 w 1261371"/>
              <a:gd name="connsiteY3" fmla="*/ 1508125 h 1508125"/>
              <a:gd name="connsiteX4" fmla="*/ 0 w 1261371"/>
              <a:gd name="connsiteY4" fmla="*/ 0 h 1508125"/>
              <a:gd name="connsiteX0" fmla="*/ 0 w 1255056"/>
              <a:gd name="connsiteY0" fmla="*/ 0 h 1508125"/>
              <a:gd name="connsiteX1" fmla="*/ 1253197 w 1255056"/>
              <a:gd name="connsiteY1" fmla="*/ 0 h 1508125"/>
              <a:gd name="connsiteX2" fmla="*/ 1255005 w 1255056"/>
              <a:gd name="connsiteY2" fmla="*/ 1198636 h 1508125"/>
              <a:gd name="connsiteX3" fmla="*/ 0 w 1255056"/>
              <a:gd name="connsiteY3" fmla="*/ 1508125 h 1508125"/>
              <a:gd name="connsiteX4" fmla="*/ 0 w 1255056"/>
              <a:gd name="connsiteY4" fmla="*/ 0 h 150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5056" h="1508125">
                <a:moveTo>
                  <a:pt x="0" y="0"/>
                </a:moveTo>
                <a:lnTo>
                  <a:pt x="1253197" y="0"/>
                </a:lnTo>
                <a:cubicBezTo>
                  <a:pt x="1252741" y="400604"/>
                  <a:pt x="1255461" y="798032"/>
                  <a:pt x="1255005" y="1198636"/>
                </a:cubicBezTo>
                <a:lnTo>
                  <a:pt x="0" y="1508125"/>
                </a:lnTo>
                <a:lnTo>
                  <a:pt x="0" y="0"/>
                </a:lnTo>
                <a:close/>
              </a:path>
            </a:pathLst>
          </a:custGeom>
          <a:solidFill>
            <a:srgbClr val="44B5C2"/>
          </a:solidFill>
          <a:ln w="25400" cap="flat" cmpd="sng" algn="ctr">
            <a:noFill/>
            <a:prstDash val="solid"/>
          </a:ln>
          <a:effectLst/>
        </p:spPr>
        <p:txBody>
          <a:bodyPr wrap="square" rtlCol="0" anchor="ctr"/>
          <a:lstStyle/>
          <a:p>
            <a:pPr algn="ctr" defTabSz="1219078">
              <a:buClrTx/>
              <a:defRPr/>
            </a:pPr>
            <a:endParaRPr lang="pt-PT" sz="2400">
              <a:solidFill>
                <a:srgbClr val="FFFFFF"/>
              </a:solidFill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50" name="Slide Number Placeholder 5"/>
          <p:cNvSpPr txBox="1">
            <a:spLocks/>
          </p:cNvSpPr>
          <p:nvPr/>
        </p:nvSpPr>
        <p:spPr>
          <a:xfrm>
            <a:off x="11719660" y="6367977"/>
            <a:ext cx="373306" cy="287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fld id="{82ED4E26-8532-4EAD-9F73-FF682D3D3273}" type="slidenum">
              <a:rPr lang="pt-PT" sz="1866">
                <a:solidFill>
                  <a:srgbClr val="FFFFFF"/>
                </a:solidFill>
                <a:latin typeface="Gill Sans MT" panose="020B0502020104020203" pitchFamily="34" charset="0"/>
              </a:rPr>
              <a:pPr algn="ctr"/>
              <a:t>7</a:t>
            </a:fld>
            <a:endParaRPr lang="pt-PT" sz="1866" dirty="0">
              <a:solidFill>
                <a:srgbClr val="FFFFFF"/>
              </a:solidFill>
              <a:latin typeface="Gill Sans MT" panose="020B0502020104020203" pitchFamily="34" charset="0"/>
            </a:endParaRPr>
          </a:p>
        </p:txBody>
      </p:sp>
      <p:pic>
        <p:nvPicPr>
          <p:cNvPr id="51" name="Google Shape;102;p19" title="Asset 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86" y="6485547"/>
            <a:ext cx="1337154" cy="33912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Text 10"/>
          <p:cNvSpPr/>
          <p:nvPr/>
        </p:nvSpPr>
        <p:spPr>
          <a:xfrm>
            <a:off x="1" y="1241"/>
            <a:ext cx="57143" cy="6857107"/>
          </a:xfrm>
          <a:prstGeom prst="rect">
            <a:avLst/>
          </a:prstGeom>
          <a:solidFill>
            <a:srgbClr val="2A9D8F"/>
          </a:solidFill>
          <a:ln/>
        </p:spPr>
        <p:txBody>
          <a:bodyPr wrap="square" rtlCol="0" anchor="ctr"/>
          <a:lstStyle/>
          <a:p>
            <a:endParaRPr lang="en-US" sz="2489" dirty="0"/>
          </a:p>
        </p:txBody>
      </p:sp>
    </p:spTree>
    <p:extLst>
      <p:ext uri="{BB962C8B-B14F-4D97-AF65-F5344CB8AC3E}">
        <p14:creationId xmlns:p14="http://schemas.microsoft.com/office/powerpoint/2010/main" val="3028204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140" y="796665"/>
            <a:ext cx="10057090" cy="548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2800" dirty="0">
              <a:latin typeface="Gill Sans MT" panose="020B0502020104020203" pitchFamily="34" charset="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292422" y="4742960"/>
            <a:ext cx="5010407" cy="457140"/>
          </a:xfrm>
          <a:prstGeom prst="rect">
            <a:avLst/>
          </a:prstGeom>
          <a:solidFill>
            <a:srgbClr val="0F3D2E"/>
          </a:solidFill>
          <a:ln/>
        </p:spPr>
      </p:sp>
      <p:sp>
        <p:nvSpPr>
          <p:cNvPr id="7" name="Text 4"/>
          <p:cNvSpPr/>
          <p:nvPr/>
        </p:nvSpPr>
        <p:spPr>
          <a:xfrm>
            <a:off x="346970" y="4742960"/>
            <a:ext cx="4845689" cy="4571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Maqueze, Chibuto District, Gaza Province</a:t>
            </a:r>
            <a:endParaRPr lang="en-US" sz="14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5577114" y="1202976"/>
            <a:ext cx="6125682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b="1" spc="400" dirty="0">
                <a:solidFill>
                  <a:srgbClr val="E0A53D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PROJECT FACTS</a:t>
            </a:r>
            <a:endParaRPr lang="en-US" sz="1600" b="1" dirty="0">
              <a:latin typeface="Gill Sans MT" panose="020B0502020104020203" pitchFamily="34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5577113" y="1614402"/>
            <a:ext cx="146285" cy="146285"/>
          </a:xfrm>
          <a:prstGeom prst="ellipse">
            <a:avLst/>
          </a:prstGeom>
          <a:solidFill>
            <a:srgbClr val="E0A53D"/>
          </a:solidFill>
          <a:ln/>
        </p:spPr>
      </p:sp>
      <p:sp>
        <p:nvSpPr>
          <p:cNvPr id="10" name="Text 7"/>
          <p:cNvSpPr/>
          <p:nvPr/>
        </p:nvSpPr>
        <p:spPr>
          <a:xfrm>
            <a:off x="5833112" y="1556026"/>
            <a:ext cx="5869684" cy="2285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1B2B27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First private mini-grid in Mozambique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5833112" y="1761967"/>
            <a:ext cx="5869684" cy="2285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i="1" dirty="0">
                <a:solidFill>
                  <a:srgbClr val="5B6B66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Pioneer project demonstrating private-sector viability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5610164" y="2233050"/>
            <a:ext cx="146285" cy="146285"/>
          </a:xfrm>
          <a:prstGeom prst="ellipse">
            <a:avLst/>
          </a:prstGeom>
          <a:solidFill>
            <a:srgbClr val="E0A53D"/>
          </a:solidFill>
          <a:ln/>
        </p:spPr>
      </p:sp>
      <p:sp>
        <p:nvSpPr>
          <p:cNvPr id="13" name="Text 10"/>
          <p:cNvSpPr/>
          <p:nvPr/>
        </p:nvSpPr>
        <p:spPr>
          <a:xfrm>
            <a:off x="5866163" y="2141622"/>
            <a:ext cx="5869684" cy="2285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1B2B27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75 kWp solar system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5866163" y="2370192"/>
            <a:ext cx="5869684" cy="2285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i="1" dirty="0">
                <a:solidFill>
                  <a:srgbClr val="5B6B66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Expandable on demand as connections grow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5610164" y="2918760"/>
            <a:ext cx="146285" cy="146285"/>
          </a:xfrm>
          <a:prstGeom prst="ellipse">
            <a:avLst/>
          </a:prstGeom>
          <a:solidFill>
            <a:srgbClr val="E0A53D"/>
          </a:solidFill>
          <a:ln/>
        </p:spPr>
      </p:sp>
      <p:sp>
        <p:nvSpPr>
          <p:cNvPr id="16" name="Text 13"/>
          <p:cNvSpPr/>
          <p:nvPr/>
        </p:nvSpPr>
        <p:spPr>
          <a:xfrm>
            <a:off x="5866163" y="2827332"/>
            <a:ext cx="5869684" cy="2285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1B2B27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370 connections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5866163" y="3055902"/>
            <a:ext cx="5869684" cy="2285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i="1" dirty="0">
                <a:solidFill>
                  <a:srgbClr val="5B6B66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Delivered in 2024 to households and small businesses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5610164" y="3601563"/>
            <a:ext cx="146285" cy="146285"/>
          </a:xfrm>
          <a:prstGeom prst="ellipse">
            <a:avLst/>
          </a:prstGeom>
          <a:solidFill>
            <a:srgbClr val="E0A53D"/>
          </a:solidFill>
          <a:ln/>
        </p:spPr>
      </p:sp>
      <p:sp>
        <p:nvSpPr>
          <p:cNvPr id="19" name="Text 16"/>
          <p:cNvSpPr/>
          <p:nvPr/>
        </p:nvSpPr>
        <p:spPr>
          <a:xfrm>
            <a:off x="5866163" y="3525739"/>
            <a:ext cx="6324250" cy="3406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1B2B27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Tariff reduced from 0.86 €/kWh ( 64MTs/kWh) to 0.21 €/kWh (16 MTs/kWh)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5833112" y="4021450"/>
            <a:ext cx="5869684" cy="2285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i="1" dirty="0">
                <a:solidFill>
                  <a:srgbClr val="5B6B66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After SNV/Brilho capex subsidy was included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39" name="Text 1"/>
          <p:cNvSpPr/>
          <p:nvPr/>
        </p:nvSpPr>
        <p:spPr>
          <a:xfrm>
            <a:off x="291886" y="458380"/>
            <a:ext cx="8383956" cy="548569"/>
          </a:xfrm>
          <a:prstGeom prst="rect">
            <a:avLst/>
          </a:prstGeom>
          <a:solidFill>
            <a:srgbClr val="44B5C2"/>
          </a:solidFill>
          <a:ln/>
        </p:spPr>
        <p:txBody>
          <a:bodyPr wrap="square" lIns="0" tIns="0" rIns="0" bIns="0" rtlCol="0" anchor="ctr"/>
          <a:lstStyle/>
          <a:p>
            <a:r>
              <a:rPr lang="en-US" sz="3000" b="1" kern="1200" dirty="0">
                <a:solidFill>
                  <a:schemeClr val="bg1"/>
                </a:solidFill>
                <a:latin typeface="Gill Sans MT" panose="020B0502020104020203" pitchFamily="34" charset="0"/>
                <a:ea typeface="+mj-ea"/>
                <a:cs typeface="+mj-cs"/>
              </a:rPr>
              <a:t>Case Study: ARC POWER – MOTSE Mini-Grid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422" y="1100548"/>
            <a:ext cx="5010407" cy="3657788"/>
          </a:xfrm>
          <a:prstGeom prst="rect">
            <a:avLst/>
          </a:prstGeom>
        </p:spPr>
      </p:pic>
      <p:sp>
        <p:nvSpPr>
          <p:cNvPr id="41" name="Text 18"/>
          <p:cNvSpPr/>
          <p:nvPr/>
        </p:nvSpPr>
        <p:spPr>
          <a:xfrm>
            <a:off x="5683306" y="4707160"/>
            <a:ext cx="6125682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b="1" spc="400" dirty="0">
                <a:solidFill>
                  <a:srgbClr val="E0A53D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TARIFF COMPARISON (€/kWh)</a:t>
            </a:r>
            <a:endParaRPr lang="en-US" sz="1600" dirty="0">
              <a:latin typeface="Gill Sans MT" panose="020B0502020104020203" pitchFamily="34" charset="0"/>
            </a:endParaRPr>
          </a:p>
        </p:txBody>
      </p:sp>
      <p:sp>
        <p:nvSpPr>
          <p:cNvPr id="42" name="Text 19"/>
          <p:cNvSpPr/>
          <p:nvPr/>
        </p:nvSpPr>
        <p:spPr>
          <a:xfrm>
            <a:off x="5192659" y="5023551"/>
            <a:ext cx="1828562" cy="2742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400" dirty="0">
                <a:solidFill>
                  <a:srgbClr val="1B2B27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Private (post-subsidy)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43" name="Shape 20"/>
          <p:cNvSpPr/>
          <p:nvPr/>
        </p:nvSpPr>
        <p:spPr>
          <a:xfrm>
            <a:off x="7112650" y="5023551"/>
            <a:ext cx="2285702" cy="274284"/>
          </a:xfrm>
          <a:prstGeom prst="roundRect">
            <a:avLst>
              <a:gd name="adj" fmla="val 20000"/>
            </a:avLst>
          </a:prstGeom>
          <a:solidFill>
            <a:srgbClr val="EAE5D2"/>
          </a:solidFill>
          <a:ln/>
        </p:spPr>
      </p:sp>
      <p:sp>
        <p:nvSpPr>
          <p:cNvPr id="44" name="Shape 21"/>
          <p:cNvSpPr/>
          <p:nvPr/>
        </p:nvSpPr>
        <p:spPr>
          <a:xfrm>
            <a:off x="7112650" y="5023551"/>
            <a:ext cx="558136" cy="274284"/>
          </a:xfrm>
          <a:prstGeom prst="roundRect">
            <a:avLst>
              <a:gd name="adj" fmla="val 20000"/>
            </a:avLst>
          </a:prstGeom>
          <a:solidFill>
            <a:srgbClr val="0F3D2E"/>
          </a:solidFill>
          <a:ln/>
        </p:spPr>
      </p:sp>
      <p:sp>
        <p:nvSpPr>
          <p:cNvPr id="45" name="Text 22"/>
          <p:cNvSpPr/>
          <p:nvPr/>
        </p:nvSpPr>
        <p:spPr>
          <a:xfrm>
            <a:off x="9489780" y="5023551"/>
            <a:ext cx="1691420" cy="2742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0F3D2E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0.21 €  ·  ~16 MTs</a:t>
            </a:r>
            <a:endParaRPr lang="en-US" sz="1200" dirty="0">
              <a:latin typeface="Gill Sans MT" panose="020B0502020104020203" pitchFamily="34" charset="0"/>
            </a:endParaRPr>
          </a:p>
        </p:txBody>
      </p:sp>
      <p:sp>
        <p:nvSpPr>
          <p:cNvPr id="46" name="Text 23"/>
          <p:cNvSpPr/>
          <p:nvPr/>
        </p:nvSpPr>
        <p:spPr>
          <a:xfrm>
            <a:off x="5192659" y="5407549"/>
            <a:ext cx="1828562" cy="2742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400" dirty="0">
                <a:solidFill>
                  <a:srgbClr val="1B2B27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Public (national tariff)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47" name="Shape 24"/>
          <p:cNvSpPr/>
          <p:nvPr/>
        </p:nvSpPr>
        <p:spPr>
          <a:xfrm>
            <a:off x="7112650" y="5407549"/>
            <a:ext cx="2285702" cy="274284"/>
          </a:xfrm>
          <a:prstGeom prst="roundRect">
            <a:avLst>
              <a:gd name="adj" fmla="val 20000"/>
            </a:avLst>
          </a:prstGeom>
          <a:solidFill>
            <a:srgbClr val="EAE5D2"/>
          </a:solidFill>
          <a:ln/>
        </p:spPr>
      </p:sp>
      <p:sp>
        <p:nvSpPr>
          <p:cNvPr id="48" name="Shape 25"/>
          <p:cNvSpPr/>
          <p:nvPr/>
        </p:nvSpPr>
        <p:spPr>
          <a:xfrm>
            <a:off x="7112650" y="5407549"/>
            <a:ext cx="292357" cy="274284"/>
          </a:xfrm>
          <a:prstGeom prst="roundRect">
            <a:avLst>
              <a:gd name="adj" fmla="val 20000"/>
            </a:avLst>
          </a:prstGeom>
          <a:solidFill>
            <a:srgbClr val="1E6F5C"/>
          </a:solidFill>
          <a:ln/>
        </p:spPr>
      </p:sp>
      <p:sp>
        <p:nvSpPr>
          <p:cNvPr id="49" name="Text 26"/>
          <p:cNvSpPr/>
          <p:nvPr/>
        </p:nvSpPr>
        <p:spPr>
          <a:xfrm>
            <a:off x="9489780" y="5407549"/>
            <a:ext cx="1691420" cy="2742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0F3D2E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0.11 €  ·  ~ 8 MTs</a:t>
            </a:r>
            <a:endParaRPr lang="en-US" sz="1200" dirty="0">
              <a:latin typeface="Gill Sans MT" panose="020B0502020104020203" pitchFamily="34" charset="0"/>
            </a:endParaRPr>
          </a:p>
        </p:txBody>
      </p:sp>
      <p:sp>
        <p:nvSpPr>
          <p:cNvPr id="50" name="Text 27"/>
          <p:cNvSpPr/>
          <p:nvPr/>
        </p:nvSpPr>
        <p:spPr>
          <a:xfrm>
            <a:off x="5192659" y="5791547"/>
            <a:ext cx="1828562" cy="2742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400" dirty="0">
                <a:solidFill>
                  <a:srgbClr val="1B2B27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Private (initial)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51" name="Shape 28"/>
          <p:cNvSpPr/>
          <p:nvPr/>
        </p:nvSpPr>
        <p:spPr>
          <a:xfrm>
            <a:off x="7112650" y="5791547"/>
            <a:ext cx="2285702" cy="274284"/>
          </a:xfrm>
          <a:prstGeom prst="roundRect">
            <a:avLst>
              <a:gd name="adj" fmla="val 20000"/>
            </a:avLst>
          </a:prstGeom>
          <a:solidFill>
            <a:srgbClr val="EAE5D2"/>
          </a:solidFill>
          <a:ln/>
        </p:spPr>
      </p:sp>
      <p:sp>
        <p:nvSpPr>
          <p:cNvPr id="52" name="Shape 29"/>
          <p:cNvSpPr/>
          <p:nvPr/>
        </p:nvSpPr>
        <p:spPr>
          <a:xfrm>
            <a:off x="7112650" y="5791547"/>
            <a:ext cx="2285702" cy="274284"/>
          </a:xfrm>
          <a:prstGeom prst="roundRect">
            <a:avLst>
              <a:gd name="adj" fmla="val 20000"/>
            </a:avLst>
          </a:prstGeom>
          <a:solidFill>
            <a:srgbClr val="E0A53D"/>
          </a:solidFill>
          <a:ln/>
        </p:spPr>
      </p:sp>
      <p:sp>
        <p:nvSpPr>
          <p:cNvPr id="53" name="Text 30"/>
          <p:cNvSpPr/>
          <p:nvPr/>
        </p:nvSpPr>
        <p:spPr>
          <a:xfrm>
            <a:off x="9489780" y="5791547"/>
            <a:ext cx="1691420" cy="2742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0F3D2E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0.86 €  ·  ~ 64 MTs</a:t>
            </a:r>
            <a:endParaRPr lang="en-US" sz="1200" dirty="0">
              <a:latin typeface="Gill Sans MT" panose="020B0502020104020203" pitchFamily="34" charset="0"/>
            </a:endParaRPr>
          </a:p>
        </p:txBody>
      </p:sp>
      <p:sp>
        <p:nvSpPr>
          <p:cNvPr id="54" name="Shape 31"/>
          <p:cNvSpPr/>
          <p:nvPr/>
        </p:nvSpPr>
        <p:spPr>
          <a:xfrm>
            <a:off x="241829" y="5358771"/>
            <a:ext cx="5061000" cy="1005709"/>
          </a:xfrm>
          <a:prstGeom prst="roundRect">
            <a:avLst>
              <a:gd name="adj" fmla="val 7273"/>
            </a:avLst>
          </a:prstGeom>
          <a:solidFill>
            <a:srgbClr val="F4F1E8"/>
          </a:solidFill>
          <a:ln w="6350">
            <a:solidFill>
              <a:srgbClr val="D9D2BD"/>
            </a:solidFill>
            <a:prstDash val="solid"/>
          </a:ln>
        </p:spPr>
      </p:sp>
      <p:sp>
        <p:nvSpPr>
          <p:cNvPr id="55" name="Text 32"/>
          <p:cNvSpPr/>
          <p:nvPr/>
        </p:nvSpPr>
        <p:spPr>
          <a:xfrm>
            <a:off x="424685" y="5450199"/>
            <a:ext cx="5759970" cy="2011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b="1" spc="300" dirty="0">
                <a:solidFill>
                  <a:srgbClr val="B5832A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REMAINING CHALLENGES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56" name="Text 33"/>
          <p:cNvSpPr/>
          <p:nvPr/>
        </p:nvSpPr>
        <p:spPr>
          <a:xfrm>
            <a:off x="424685" y="5651341"/>
            <a:ext cx="4694620" cy="639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dirty="0">
                <a:solidFill>
                  <a:srgbClr val="3A4A45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Population underserved in neighbouring localities (community social risk) · Tariff gap between private and public mini-grids (public mini-grids charge the national grid tariff of ~0.11 €/kWh).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58" name="Shape 28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59" name="Text 31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60" name="Shape 32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61" name="Text 35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62" name="Shape 36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63" name="Text 40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64" name="Shape 41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65" name="Text 33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66" name="Shape 34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67" name="Text 28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68" name="Shape 29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69" name="Text 19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70" name="Shape 20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71" name="Text 35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72" name="Shape 36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73" name="Text 39"/>
          <p:cNvSpPr/>
          <p:nvPr/>
        </p:nvSpPr>
        <p:spPr>
          <a:xfrm>
            <a:off x="4900545" y="6564729"/>
            <a:ext cx="7314248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spc="100" dirty="0">
                <a:solidFill>
                  <a:schemeClr val="bg1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WFER 2026 · Laura Nhancale · ARENE</a:t>
            </a:r>
            <a:endParaRPr lang="en-US" sz="9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74" name="Text 40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75" name="Shape 41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76" name="Rectangle 6"/>
          <p:cNvSpPr/>
          <p:nvPr/>
        </p:nvSpPr>
        <p:spPr>
          <a:xfrm>
            <a:off x="11622216" y="6126710"/>
            <a:ext cx="568197" cy="743979"/>
          </a:xfrm>
          <a:custGeom>
            <a:avLst/>
            <a:gdLst>
              <a:gd name="connsiteX0" fmla="*/ 0 w 1253197"/>
              <a:gd name="connsiteY0" fmla="*/ 0 h 1508125"/>
              <a:gd name="connsiteX1" fmla="*/ 1253197 w 1253197"/>
              <a:gd name="connsiteY1" fmla="*/ 0 h 1508125"/>
              <a:gd name="connsiteX2" fmla="*/ 1253197 w 1253197"/>
              <a:gd name="connsiteY2" fmla="*/ 1508125 h 1508125"/>
              <a:gd name="connsiteX3" fmla="*/ 0 w 1253197"/>
              <a:gd name="connsiteY3" fmla="*/ 1508125 h 1508125"/>
              <a:gd name="connsiteX4" fmla="*/ 0 w 1253197"/>
              <a:gd name="connsiteY4" fmla="*/ 0 h 1508125"/>
              <a:gd name="connsiteX0" fmla="*/ 0 w 1253197"/>
              <a:gd name="connsiteY0" fmla="*/ 0 h 1508125"/>
              <a:gd name="connsiteX1" fmla="*/ 1253197 w 1253197"/>
              <a:gd name="connsiteY1" fmla="*/ 0 h 1508125"/>
              <a:gd name="connsiteX2" fmla="*/ 1239130 w 1253197"/>
              <a:gd name="connsiteY2" fmla="*/ 1198636 h 1508125"/>
              <a:gd name="connsiteX3" fmla="*/ 0 w 1253197"/>
              <a:gd name="connsiteY3" fmla="*/ 1508125 h 1508125"/>
              <a:gd name="connsiteX4" fmla="*/ 0 w 1253197"/>
              <a:gd name="connsiteY4" fmla="*/ 0 h 1508125"/>
              <a:gd name="connsiteX0" fmla="*/ 0 w 1253197"/>
              <a:gd name="connsiteY0" fmla="*/ 0 h 1508125"/>
              <a:gd name="connsiteX1" fmla="*/ 1253197 w 1253197"/>
              <a:gd name="connsiteY1" fmla="*/ 0 h 1508125"/>
              <a:gd name="connsiteX2" fmla="*/ 1251830 w 1253197"/>
              <a:gd name="connsiteY2" fmla="*/ 1201811 h 1508125"/>
              <a:gd name="connsiteX3" fmla="*/ 0 w 1253197"/>
              <a:gd name="connsiteY3" fmla="*/ 1508125 h 1508125"/>
              <a:gd name="connsiteX4" fmla="*/ 0 w 1253197"/>
              <a:gd name="connsiteY4" fmla="*/ 0 h 1508125"/>
              <a:gd name="connsiteX0" fmla="*/ 0 w 1261371"/>
              <a:gd name="connsiteY0" fmla="*/ 0 h 1508125"/>
              <a:gd name="connsiteX1" fmla="*/ 1253197 w 1261371"/>
              <a:gd name="connsiteY1" fmla="*/ 0 h 1508125"/>
              <a:gd name="connsiteX2" fmla="*/ 1261355 w 1261371"/>
              <a:gd name="connsiteY2" fmla="*/ 1198636 h 1508125"/>
              <a:gd name="connsiteX3" fmla="*/ 0 w 1261371"/>
              <a:gd name="connsiteY3" fmla="*/ 1508125 h 1508125"/>
              <a:gd name="connsiteX4" fmla="*/ 0 w 1261371"/>
              <a:gd name="connsiteY4" fmla="*/ 0 h 1508125"/>
              <a:gd name="connsiteX0" fmla="*/ 0 w 1255056"/>
              <a:gd name="connsiteY0" fmla="*/ 0 h 1508125"/>
              <a:gd name="connsiteX1" fmla="*/ 1253197 w 1255056"/>
              <a:gd name="connsiteY1" fmla="*/ 0 h 1508125"/>
              <a:gd name="connsiteX2" fmla="*/ 1255005 w 1255056"/>
              <a:gd name="connsiteY2" fmla="*/ 1198636 h 1508125"/>
              <a:gd name="connsiteX3" fmla="*/ 0 w 1255056"/>
              <a:gd name="connsiteY3" fmla="*/ 1508125 h 1508125"/>
              <a:gd name="connsiteX4" fmla="*/ 0 w 1255056"/>
              <a:gd name="connsiteY4" fmla="*/ 0 h 150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5056" h="1508125">
                <a:moveTo>
                  <a:pt x="0" y="0"/>
                </a:moveTo>
                <a:lnTo>
                  <a:pt x="1253197" y="0"/>
                </a:lnTo>
                <a:cubicBezTo>
                  <a:pt x="1252741" y="400604"/>
                  <a:pt x="1255461" y="798032"/>
                  <a:pt x="1255005" y="1198636"/>
                </a:cubicBezTo>
                <a:lnTo>
                  <a:pt x="0" y="1508125"/>
                </a:lnTo>
                <a:lnTo>
                  <a:pt x="0" y="0"/>
                </a:lnTo>
                <a:close/>
              </a:path>
            </a:pathLst>
          </a:custGeom>
          <a:solidFill>
            <a:srgbClr val="44B5C2"/>
          </a:solidFill>
          <a:ln w="25400" cap="flat" cmpd="sng" algn="ctr">
            <a:noFill/>
            <a:prstDash val="solid"/>
          </a:ln>
          <a:effectLst/>
        </p:spPr>
        <p:txBody>
          <a:bodyPr wrap="square" rtlCol="0" anchor="ctr"/>
          <a:lstStyle/>
          <a:p>
            <a:pPr algn="ctr" defTabSz="1219078">
              <a:buClrTx/>
              <a:defRPr/>
            </a:pPr>
            <a:endParaRPr lang="pt-PT" sz="2400">
              <a:solidFill>
                <a:srgbClr val="FFFFFF"/>
              </a:solidFill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77" name="Slide Number Placeholder 5"/>
          <p:cNvSpPr txBox="1">
            <a:spLocks/>
          </p:cNvSpPr>
          <p:nvPr/>
        </p:nvSpPr>
        <p:spPr>
          <a:xfrm>
            <a:off x="11719660" y="6367977"/>
            <a:ext cx="373306" cy="287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fld id="{82ED4E26-8532-4EAD-9F73-FF682D3D3273}" type="slidenum">
              <a:rPr lang="pt-PT" sz="1866">
                <a:solidFill>
                  <a:srgbClr val="FFFFFF"/>
                </a:solidFill>
                <a:latin typeface="Gill Sans MT" panose="020B0502020104020203" pitchFamily="34" charset="0"/>
              </a:rPr>
              <a:pPr algn="ctr"/>
              <a:t>8</a:t>
            </a:fld>
            <a:endParaRPr lang="pt-PT" sz="1866" dirty="0">
              <a:solidFill>
                <a:srgbClr val="FFFFFF"/>
              </a:solidFill>
              <a:latin typeface="Gill Sans MT" panose="020B0502020104020203" pitchFamily="34" charset="0"/>
            </a:endParaRPr>
          </a:p>
        </p:txBody>
      </p:sp>
      <p:pic>
        <p:nvPicPr>
          <p:cNvPr id="78" name="Google Shape;102;p19" title="Asset 3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86" y="6485547"/>
            <a:ext cx="1337154" cy="33912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Text 10"/>
          <p:cNvSpPr/>
          <p:nvPr/>
        </p:nvSpPr>
        <p:spPr>
          <a:xfrm>
            <a:off x="1" y="1241"/>
            <a:ext cx="57143" cy="6857107"/>
          </a:xfrm>
          <a:prstGeom prst="rect">
            <a:avLst/>
          </a:prstGeom>
          <a:solidFill>
            <a:srgbClr val="2A9D8F"/>
          </a:solidFill>
          <a:ln/>
        </p:spPr>
        <p:txBody>
          <a:bodyPr wrap="square" rtlCol="0" anchor="ctr"/>
          <a:lstStyle/>
          <a:p>
            <a:endParaRPr lang="en-US" sz="2489" dirty="0"/>
          </a:p>
        </p:txBody>
      </p:sp>
    </p:spTree>
    <p:extLst>
      <p:ext uri="{BB962C8B-B14F-4D97-AF65-F5344CB8AC3E}">
        <p14:creationId xmlns:p14="http://schemas.microsoft.com/office/powerpoint/2010/main" val="2007285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140" y="796665"/>
            <a:ext cx="10057090" cy="548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2800" dirty="0">
              <a:latin typeface="Gill Sans MT" panose="020B0502020104020203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228569" y="1113863"/>
            <a:ext cx="10514231" cy="365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00" i="1" dirty="0">
                <a:solidFill>
                  <a:srgbClr val="5B6B66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Four priorities for the regulator to consolidate decentralized generation in Mozambique.</a:t>
            </a:r>
            <a:endParaRPr lang="en-US" sz="1800" dirty="0">
              <a:latin typeface="Gill Sans MT" panose="020B0502020104020203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502854" y="1936716"/>
            <a:ext cx="1005709" cy="1417135"/>
          </a:xfrm>
          <a:prstGeom prst="rect">
            <a:avLst/>
          </a:prstGeom>
          <a:solidFill>
            <a:srgbClr val="44B5C2"/>
          </a:solidFill>
          <a:ln/>
        </p:spPr>
      </p:sp>
      <p:sp>
        <p:nvSpPr>
          <p:cNvPr id="8" name="Text 6"/>
          <p:cNvSpPr/>
          <p:nvPr/>
        </p:nvSpPr>
        <p:spPr>
          <a:xfrm>
            <a:off x="502854" y="1936716"/>
            <a:ext cx="1005709" cy="141713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8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691419" y="1936716"/>
            <a:ext cx="3702838" cy="6399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00" b="1" dirty="0">
                <a:solidFill>
                  <a:srgbClr val="1B2B27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Predictable Regulatory Framework</a:t>
            </a:r>
            <a:endParaRPr lang="en-US" sz="1800" dirty="0">
              <a:latin typeface="Gill Sans MT" panose="020B0502020104020203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1691419" y="2576712"/>
            <a:ext cx="457140" cy="0"/>
          </a:xfrm>
          <a:prstGeom prst="line">
            <a:avLst/>
          </a:prstGeom>
          <a:noFill/>
          <a:ln w="25400">
            <a:solidFill>
              <a:srgbClr val="E0A53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691419" y="2668141"/>
            <a:ext cx="3702838" cy="868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dirty="0">
                <a:solidFill>
                  <a:srgbClr val="3A4A45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Provided the capital intensive nature and long period maturity of investments for energy infrastructures, predictable and stable regulations are required.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5851397" y="1662432"/>
            <a:ext cx="5439972" cy="1965704"/>
          </a:xfrm>
          <a:prstGeom prst="roundRect">
            <a:avLst>
              <a:gd name="adj" fmla="val 3721"/>
            </a:avLst>
          </a:prstGeom>
          <a:solidFill>
            <a:srgbClr val="F4F1E8"/>
          </a:solidFill>
          <a:ln w="6350">
            <a:solidFill>
              <a:srgbClr val="D9D2BD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125682" y="1936716"/>
            <a:ext cx="1005709" cy="1417135"/>
          </a:xfrm>
          <a:prstGeom prst="rect">
            <a:avLst/>
          </a:prstGeom>
          <a:solidFill>
            <a:srgbClr val="44B5C2"/>
          </a:solidFill>
          <a:ln/>
        </p:spPr>
      </p:sp>
      <p:sp>
        <p:nvSpPr>
          <p:cNvPr id="14" name="Text 12"/>
          <p:cNvSpPr/>
          <p:nvPr/>
        </p:nvSpPr>
        <p:spPr>
          <a:xfrm>
            <a:off x="6125682" y="1936716"/>
            <a:ext cx="1005709" cy="141713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8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314247" y="1936716"/>
            <a:ext cx="3702838" cy="6399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00" b="1" dirty="0">
                <a:solidFill>
                  <a:srgbClr val="1B2B27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Technical Capacity</a:t>
            </a:r>
            <a:endParaRPr lang="en-US" sz="1800" dirty="0">
              <a:latin typeface="Gill Sans MT" panose="020B0502020104020203" pitchFamily="34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314247" y="2576712"/>
            <a:ext cx="457140" cy="0"/>
          </a:xfrm>
          <a:prstGeom prst="line">
            <a:avLst/>
          </a:prstGeom>
          <a:noFill/>
          <a:ln w="25400">
            <a:solidFill>
              <a:srgbClr val="E0A53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4247" y="2668141"/>
            <a:ext cx="3702838" cy="868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dirty="0">
                <a:solidFill>
                  <a:srgbClr val="3A4A45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Maintaining decentralized systems requires skilled local technicians, reliable supply chains for spare parts, and sustainable operation and maintenance arrangements that can survive the project lifecycle.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228569" y="3810992"/>
            <a:ext cx="5439972" cy="1965704"/>
          </a:xfrm>
          <a:prstGeom prst="roundRect">
            <a:avLst>
              <a:gd name="adj" fmla="val 3721"/>
            </a:avLst>
          </a:prstGeom>
          <a:solidFill>
            <a:srgbClr val="F4F1E8"/>
          </a:solidFill>
          <a:ln w="6350">
            <a:solidFill>
              <a:srgbClr val="D9D2BD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502854" y="4085276"/>
            <a:ext cx="1005709" cy="1417135"/>
          </a:xfrm>
          <a:prstGeom prst="rect">
            <a:avLst/>
          </a:prstGeom>
          <a:solidFill>
            <a:srgbClr val="44B5C2"/>
          </a:solidFill>
          <a:ln/>
        </p:spPr>
      </p:sp>
      <p:sp>
        <p:nvSpPr>
          <p:cNvPr id="20" name="Text 18"/>
          <p:cNvSpPr/>
          <p:nvPr/>
        </p:nvSpPr>
        <p:spPr>
          <a:xfrm>
            <a:off x="502854" y="4085276"/>
            <a:ext cx="1005709" cy="141713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8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691419" y="4085276"/>
            <a:ext cx="3702838" cy="6399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00" b="1" dirty="0">
                <a:solidFill>
                  <a:srgbClr val="1B2B27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Demand Risk Mitigation</a:t>
            </a:r>
            <a:endParaRPr lang="en-US" sz="1800" dirty="0">
              <a:latin typeface="Gill Sans MT" panose="020B0502020104020203" pitchFamily="34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1691419" y="4725273"/>
            <a:ext cx="457140" cy="0"/>
          </a:xfrm>
          <a:prstGeom prst="line">
            <a:avLst/>
          </a:prstGeom>
          <a:noFill/>
          <a:ln w="25400">
            <a:solidFill>
              <a:srgbClr val="E0A53D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563648" y="4816701"/>
            <a:ext cx="4068550" cy="868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dirty="0">
                <a:solidFill>
                  <a:srgbClr val="3A4A45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Electricity demand often develops more slowly than initially projected. Without complementary investments in productive uses of electricity, many systems remain underutilized and financially unsustainable.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5851397" y="3810992"/>
            <a:ext cx="5439972" cy="1965704"/>
          </a:xfrm>
          <a:prstGeom prst="roundRect">
            <a:avLst>
              <a:gd name="adj" fmla="val 3721"/>
            </a:avLst>
          </a:prstGeom>
          <a:solidFill>
            <a:srgbClr val="F4F1E8"/>
          </a:solidFill>
          <a:ln w="6350">
            <a:solidFill>
              <a:srgbClr val="D9D2BD"/>
            </a:solidFill>
            <a:prstDash val="solid"/>
          </a:ln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125682" y="4085276"/>
            <a:ext cx="1005709" cy="1417135"/>
          </a:xfrm>
          <a:prstGeom prst="rect">
            <a:avLst/>
          </a:prstGeom>
          <a:solidFill>
            <a:srgbClr val="44B5C2"/>
          </a:solidFill>
          <a:ln/>
        </p:spPr>
      </p:sp>
      <p:sp>
        <p:nvSpPr>
          <p:cNvPr id="26" name="Text 24"/>
          <p:cNvSpPr/>
          <p:nvPr/>
        </p:nvSpPr>
        <p:spPr>
          <a:xfrm>
            <a:off x="6125682" y="4085276"/>
            <a:ext cx="1005709" cy="141713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8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7314247" y="4085276"/>
            <a:ext cx="3702838" cy="6399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00" b="1" dirty="0">
                <a:solidFill>
                  <a:srgbClr val="1B2B27"/>
                </a:solidFill>
                <a:latin typeface="Gill Sans MT" panose="020B0502020104020203" pitchFamily="34" charset="0"/>
                <a:ea typeface="Cambria" pitchFamily="34" charset="-122"/>
                <a:cs typeface="Cambria" pitchFamily="34" charset="-120"/>
              </a:rPr>
              <a:t>Institutional Coordination</a:t>
            </a:r>
            <a:endParaRPr lang="en-US" sz="1800" dirty="0">
              <a:latin typeface="Gill Sans MT" panose="020B0502020104020203" pitchFamily="34" charset="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7314247" y="4725273"/>
            <a:ext cx="457140" cy="0"/>
          </a:xfrm>
          <a:prstGeom prst="line">
            <a:avLst/>
          </a:prstGeom>
          <a:noFill/>
          <a:ln w="25400">
            <a:solidFill>
              <a:srgbClr val="E0A53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197493" y="4816701"/>
            <a:ext cx="4050264" cy="868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dirty="0">
                <a:solidFill>
                  <a:srgbClr val="3A4A45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Successful implementation requires effective collaboration among government institutions, the regulator, the utility, rural electrification agencies, local authorities, development partners and private investors.</a:t>
            </a:r>
            <a:endParaRPr lang="en-US" sz="1400" dirty="0">
              <a:latin typeface="Gill Sans MT" panose="020B0502020104020203" pitchFamily="34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33" name="Text 1"/>
          <p:cNvSpPr/>
          <p:nvPr/>
        </p:nvSpPr>
        <p:spPr>
          <a:xfrm>
            <a:off x="291886" y="458380"/>
            <a:ext cx="8383956" cy="548569"/>
          </a:xfrm>
          <a:prstGeom prst="rect">
            <a:avLst/>
          </a:prstGeom>
          <a:solidFill>
            <a:srgbClr val="44B5C2"/>
          </a:solidFill>
          <a:ln/>
        </p:spPr>
        <p:txBody>
          <a:bodyPr wrap="square" lIns="0" tIns="0" rIns="0" bIns="0" rtlCol="0" anchor="ctr"/>
          <a:lstStyle/>
          <a:p>
            <a:r>
              <a:rPr lang="en-US" sz="3000" b="1" kern="1200" dirty="0">
                <a:solidFill>
                  <a:schemeClr val="bg1"/>
                </a:solidFill>
                <a:latin typeface="Gill Sans MT" panose="020B0502020104020203" pitchFamily="34" charset="0"/>
                <a:ea typeface="+mj-ea"/>
                <a:cs typeface="+mj-cs"/>
              </a:rPr>
              <a:t>Conclusions: Regulatory Balance</a:t>
            </a:r>
          </a:p>
        </p:txBody>
      </p:sp>
      <p:sp>
        <p:nvSpPr>
          <p:cNvPr id="34" name="Shape 28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35" name="Text 31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36" name="Shape 32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39" name="Text 40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40" name="Shape 41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41" name="Text 33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42" name="Shape 34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43" name="Text 28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44" name="Shape 29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45" name="Text 19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46" name="Shape 20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47" name="Text 35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48" name="Shape 36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49" name="Text 39"/>
          <p:cNvSpPr/>
          <p:nvPr/>
        </p:nvSpPr>
        <p:spPr>
          <a:xfrm>
            <a:off x="4900545" y="6564729"/>
            <a:ext cx="7314248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spc="100" dirty="0">
                <a:solidFill>
                  <a:schemeClr val="bg1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WFER 2026 · Laura Nhancale · ARENE</a:t>
            </a:r>
            <a:endParaRPr lang="en-US" sz="9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50" name="Text 40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51" name="Shape 41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52" name="Rectangle 6"/>
          <p:cNvSpPr/>
          <p:nvPr/>
        </p:nvSpPr>
        <p:spPr>
          <a:xfrm>
            <a:off x="11622216" y="6126710"/>
            <a:ext cx="568197" cy="743979"/>
          </a:xfrm>
          <a:custGeom>
            <a:avLst/>
            <a:gdLst>
              <a:gd name="connsiteX0" fmla="*/ 0 w 1253197"/>
              <a:gd name="connsiteY0" fmla="*/ 0 h 1508125"/>
              <a:gd name="connsiteX1" fmla="*/ 1253197 w 1253197"/>
              <a:gd name="connsiteY1" fmla="*/ 0 h 1508125"/>
              <a:gd name="connsiteX2" fmla="*/ 1253197 w 1253197"/>
              <a:gd name="connsiteY2" fmla="*/ 1508125 h 1508125"/>
              <a:gd name="connsiteX3" fmla="*/ 0 w 1253197"/>
              <a:gd name="connsiteY3" fmla="*/ 1508125 h 1508125"/>
              <a:gd name="connsiteX4" fmla="*/ 0 w 1253197"/>
              <a:gd name="connsiteY4" fmla="*/ 0 h 1508125"/>
              <a:gd name="connsiteX0" fmla="*/ 0 w 1253197"/>
              <a:gd name="connsiteY0" fmla="*/ 0 h 1508125"/>
              <a:gd name="connsiteX1" fmla="*/ 1253197 w 1253197"/>
              <a:gd name="connsiteY1" fmla="*/ 0 h 1508125"/>
              <a:gd name="connsiteX2" fmla="*/ 1239130 w 1253197"/>
              <a:gd name="connsiteY2" fmla="*/ 1198636 h 1508125"/>
              <a:gd name="connsiteX3" fmla="*/ 0 w 1253197"/>
              <a:gd name="connsiteY3" fmla="*/ 1508125 h 1508125"/>
              <a:gd name="connsiteX4" fmla="*/ 0 w 1253197"/>
              <a:gd name="connsiteY4" fmla="*/ 0 h 1508125"/>
              <a:gd name="connsiteX0" fmla="*/ 0 w 1253197"/>
              <a:gd name="connsiteY0" fmla="*/ 0 h 1508125"/>
              <a:gd name="connsiteX1" fmla="*/ 1253197 w 1253197"/>
              <a:gd name="connsiteY1" fmla="*/ 0 h 1508125"/>
              <a:gd name="connsiteX2" fmla="*/ 1251830 w 1253197"/>
              <a:gd name="connsiteY2" fmla="*/ 1201811 h 1508125"/>
              <a:gd name="connsiteX3" fmla="*/ 0 w 1253197"/>
              <a:gd name="connsiteY3" fmla="*/ 1508125 h 1508125"/>
              <a:gd name="connsiteX4" fmla="*/ 0 w 1253197"/>
              <a:gd name="connsiteY4" fmla="*/ 0 h 1508125"/>
              <a:gd name="connsiteX0" fmla="*/ 0 w 1261371"/>
              <a:gd name="connsiteY0" fmla="*/ 0 h 1508125"/>
              <a:gd name="connsiteX1" fmla="*/ 1253197 w 1261371"/>
              <a:gd name="connsiteY1" fmla="*/ 0 h 1508125"/>
              <a:gd name="connsiteX2" fmla="*/ 1261355 w 1261371"/>
              <a:gd name="connsiteY2" fmla="*/ 1198636 h 1508125"/>
              <a:gd name="connsiteX3" fmla="*/ 0 w 1261371"/>
              <a:gd name="connsiteY3" fmla="*/ 1508125 h 1508125"/>
              <a:gd name="connsiteX4" fmla="*/ 0 w 1261371"/>
              <a:gd name="connsiteY4" fmla="*/ 0 h 1508125"/>
              <a:gd name="connsiteX0" fmla="*/ 0 w 1255056"/>
              <a:gd name="connsiteY0" fmla="*/ 0 h 1508125"/>
              <a:gd name="connsiteX1" fmla="*/ 1253197 w 1255056"/>
              <a:gd name="connsiteY1" fmla="*/ 0 h 1508125"/>
              <a:gd name="connsiteX2" fmla="*/ 1255005 w 1255056"/>
              <a:gd name="connsiteY2" fmla="*/ 1198636 h 1508125"/>
              <a:gd name="connsiteX3" fmla="*/ 0 w 1255056"/>
              <a:gd name="connsiteY3" fmla="*/ 1508125 h 1508125"/>
              <a:gd name="connsiteX4" fmla="*/ 0 w 1255056"/>
              <a:gd name="connsiteY4" fmla="*/ 0 h 150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5056" h="1508125">
                <a:moveTo>
                  <a:pt x="0" y="0"/>
                </a:moveTo>
                <a:lnTo>
                  <a:pt x="1253197" y="0"/>
                </a:lnTo>
                <a:cubicBezTo>
                  <a:pt x="1252741" y="400604"/>
                  <a:pt x="1255461" y="798032"/>
                  <a:pt x="1255005" y="1198636"/>
                </a:cubicBezTo>
                <a:lnTo>
                  <a:pt x="0" y="1508125"/>
                </a:lnTo>
                <a:lnTo>
                  <a:pt x="0" y="0"/>
                </a:lnTo>
                <a:close/>
              </a:path>
            </a:pathLst>
          </a:custGeom>
          <a:solidFill>
            <a:srgbClr val="44B5C2"/>
          </a:solidFill>
          <a:ln w="25400" cap="flat" cmpd="sng" algn="ctr">
            <a:noFill/>
            <a:prstDash val="solid"/>
          </a:ln>
          <a:effectLst/>
        </p:spPr>
        <p:txBody>
          <a:bodyPr wrap="square" rtlCol="0" anchor="ctr"/>
          <a:lstStyle/>
          <a:p>
            <a:pPr algn="ctr" defTabSz="1219078">
              <a:buClrTx/>
              <a:defRPr/>
            </a:pPr>
            <a:endParaRPr lang="pt-PT" sz="2400">
              <a:solidFill>
                <a:srgbClr val="FFFFFF"/>
              </a:solidFill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53" name="Slide Number Placeholder 5"/>
          <p:cNvSpPr txBox="1">
            <a:spLocks/>
          </p:cNvSpPr>
          <p:nvPr/>
        </p:nvSpPr>
        <p:spPr>
          <a:xfrm>
            <a:off x="11719660" y="6367977"/>
            <a:ext cx="373306" cy="287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fld id="{82ED4E26-8532-4EAD-9F73-FF682D3D3273}" type="slidenum">
              <a:rPr lang="pt-PT" sz="1866">
                <a:solidFill>
                  <a:srgbClr val="FFFFFF"/>
                </a:solidFill>
                <a:latin typeface="Gill Sans MT" panose="020B0502020104020203" pitchFamily="34" charset="0"/>
              </a:rPr>
              <a:pPr algn="ctr"/>
              <a:t>9</a:t>
            </a:fld>
            <a:endParaRPr lang="pt-PT" sz="1866" dirty="0">
              <a:solidFill>
                <a:srgbClr val="FFFFFF"/>
              </a:solidFill>
              <a:latin typeface="Gill Sans MT" panose="020B0502020104020203" pitchFamily="34" charset="0"/>
            </a:endParaRPr>
          </a:p>
        </p:txBody>
      </p:sp>
      <p:pic>
        <p:nvPicPr>
          <p:cNvPr id="54" name="Google Shape;102;p19" title="Asset 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86" y="6485547"/>
            <a:ext cx="1337154" cy="33912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Text 10"/>
          <p:cNvSpPr/>
          <p:nvPr/>
        </p:nvSpPr>
        <p:spPr>
          <a:xfrm>
            <a:off x="1" y="1241"/>
            <a:ext cx="57143" cy="6857107"/>
          </a:xfrm>
          <a:prstGeom prst="rect">
            <a:avLst/>
          </a:prstGeom>
          <a:solidFill>
            <a:srgbClr val="2A9D8F"/>
          </a:solidFill>
          <a:ln/>
        </p:spPr>
        <p:txBody>
          <a:bodyPr wrap="square" rtlCol="0" anchor="ctr"/>
          <a:lstStyle/>
          <a:p>
            <a:endParaRPr lang="en-US" sz="2489" dirty="0"/>
          </a:p>
        </p:txBody>
      </p:sp>
    </p:spTree>
    <p:extLst>
      <p:ext uri="{BB962C8B-B14F-4D97-AF65-F5344CB8AC3E}">
        <p14:creationId xmlns:p14="http://schemas.microsoft.com/office/powerpoint/2010/main" val="3063947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-2668636" y="2517831"/>
            <a:ext cx="9442660" cy="466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2933" dirty="0"/>
          </a:p>
        </p:txBody>
      </p:sp>
      <p:sp>
        <p:nvSpPr>
          <p:cNvPr id="29" name="Rectangle 28"/>
          <p:cNvSpPr/>
          <p:nvPr/>
        </p:nvSpPr>
        <p:spPr>
          <a:xfrm>
            <a:off x="273070" y="1389902"/>
            <a:ext cx="11446591" cy="4585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62" indent="-380962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133" dirty="0">
                <a:latin typeface="Gill Sans MT" panose="020B0502020104020203" pitchFamily="34" charset="0"/>
                <a:ea typeface="Times New Roman" panose="02020603050405020304" pitchFamily="18" charset="0"/>
              </a:rPr>
              <a:t>Decentralized generation plays a critical role in strengthening energy security and empowering consumers in Mozambique, particularly in rural and remote communities where grid extension is not economically viable.</a:t>
            </a:r>
          </a:p>
          <a:p>
            <a:pPr marL="380962" indent="-380962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PT" sz="1200" dirty="0">
              <a:latin typeface="Gill Sans MT" panose="020B0502020104020203" pitchFamily="34" charset="0"/>
              <a:ea typeface="Times New Roman" panose="02020603050405020304" pitchFamily="18" charset="0"/>
            </a:endParaRPr>
          </a:p>
          <a:p>
            <a:pPr marL="380962" indent="-380962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133" dirty="0">
                <a:latin typeface="Gill Sans MT" panose="020B0502020104020203" pitchFamily="34" charset="0"/>
                <a:ea typeface="Times New Roman" panose="02020603050405020304" pitchFamily="18" charset="0"/>
              </a:rPr>
              <a:t>To realize its full potential, decentralized generation requires a predictable regulatory framework, adequate financing instruments, technical capacity building and effective institutional coordination across all stakeholders.</a:t>
            </a:r>
          </a:p>
          <a:p>
            <a:pPr marL="380962" indent="-380962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PT" sz="1200" dirty="0">
              <a:latin typeface="Gill Sans MT" panose="020B0502020104020203" pitchFamily="34" charset="0"/>
              <a:ea typeface="Times New Roman" panose="02020603050405020304" pitchFamily="18" charset="0"/>
            </a:endParaRPr>
          </a:p>
          <a:p>
            <a:pPr marL="380962" indent="-380962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133" dirty="0">
                <a:latin typeface="Gill Sans MT" panose="020B0502020104020203" pitchFamily="34" charset="0"/>
                <a:ea typeface="Times New Roman" panose="02020603050405020304" pitchFamily="18" charset="0"/>
              </a:rPr>
              <a:t>The combined on-grid and off-grid strategy is aligned with the goal of universal electricity access by 2030 and with the Energy Transition Strategy of Mozambique.</a:t>
            </a:r>
          </a:p>
        </p:txBody>
      </p:sp>
      <p:sp>
        <p:nvSpPr>
          <p:cNvPr id="8" name="Text 10"/>
          <p:cNvSpPr/>
          <p:nvPr/>
        </p:nvSpPr>
        <p:spPr>
          <a:xfrm>
            <a:off x="1" y="1241"/>
            <a:ext cx="57143" cy="6857107"/>
          </a:xfrm>
          <a:prstGeom prst="rect">
            <a:avLst/>
          </a:prstGeom>
          <a:solidFill>
            <a:srgbClr val="2A9D8F"/>
          </a:solidFill>
          <a:ln/>
        </p:spPr>
        <p:txBody>
          <a:bodyPr wrap="square" rtlCol="0" anchor="ctr"/>
          <a:lstStyle/>
          <a:p>
            <a:endParaRPr lang="en-US" sz="2489" dirty="0"/>
          </a:p>
        </p:txBody>
      </p:sp>
      <p:sp>
        <p:nvSpPr>
          <p:cNvPr id="9" name="Text 1"/>
          <p:cNvSpPr/>
          <p:nvPr/>
        </p:nvSpPr>
        <p:spPr>
          <a:xfrm>
            <a:off x="291886" y="458380"/>
            <a:ext cx="8383956" cy="548569"/>
          </a:xfrm>
          <a:prstGeom prst="rect">
            <a:avLst/>
          </a:prstGeom>
          <a:solidFill>
            <a:srgbClr val="44B5C2"/>
          </a:solidFill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FFFFFF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Conclusions</a:t>
            </a:r>
            <a:endParaRPr lang="en-US" sz="3200" dirty="0"/>
          </a:p>
        </p:txBody>
      </p:sp>
      <p:sp>
        <p:nvSpPr>
          <p:cNvPr id="10" name="Text 29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11" name="Shape 30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12" name="Shape 28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13" name="Text 31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14" name="Shape 32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15" name="Text 35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16" name="Shape 36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17" name="Text 40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18" name="Shape 41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19" name="Text 33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20" name="Shape 34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21" name="Text 28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22" name="Shape 29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24" name="Shape 20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25" name="Text 35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26" name="Shape 36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30" name="Text 39"/>
          <p:cNvSpPr/>
          <p:nvPr/>
        </p:nvSpPr>
        <p:spPr>
          <a:xfrm>
            <a:off x="4900545" y="6564729"/>
            <a:ext cx="7314248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spc="100" dirty="0">
                <a:solidFill>
                  <a:schemeClr val="bg1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WFER 2026 · Laura Nhancale · ARENE</a:t>
            </a:r>
            <a:endParaRPr lang="en-US" sz="9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1" name="Text 40"/>
          <p:cNvSpPr/>
          <p:nvPr/>
        </p:nvSpPr>
        <p:spPr>
          <a:xfrm>
            <a:off x="11181655" y="6474350"/>
            <a:ext cx="548569" cy="2742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8A9690"/>
                </a:solidFill>
                <a:latin typeface="Gill Sans MT" panose="020B0502020104020203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>
              <a:latin typeface="Gill Sans MT" panose="020B0502020104020203" pitchFamily="34" charset="0"/>
            </a:endParaRPr>
          </a:p>
        </p:txBody>
      </p:sp>
      <p:sp>
        <p:nvSpPr>
          <p:cNvPr id="32" name="Shape 41"/>
          <p:cNvSpPr/>
          <p:nvPr/>
        </p:nvSpPr>
        <p:spPr>
          <a:xfrm>
            <a:off x="457140" y="6401207"/>
            <a:ext cx="11273084" cy="0"/>
          </a:xfrm>
          <a:prstGeom prst="line">
            <a:avLst/>
          </a:prstGeom>
          <a:noFill/>
          <a:ln w="6350">
            <a:solidFill>
              <a:srgbClr val="D9D2BD"/>
            </a:solidFill>
            <a:prstDash val="solid"/>
          </a:ln>
        </p:spPr>
      </p:sp>
      <p:sp>
        <p:nvSpPr>
          <p:cNvPr id="33" name="Rectangle 6"/>
          <p:cNvSpPr/>
          <p:nvPr/>
        </p:nvSpPr>
        <p:spPr>
          <a:xfrm>
            <a:off x="11622216" y="6126710"/>
            <a:ext cx="568197" cy="743979"/>
          </a:xfrm>
          <a:custGeom>
            <a:avLst/>
            <a:gdLst>
              <a:gd name="connsiteX0" fmla="*/ 0 w 1253197"/>
              <a:gd name="connsiteY0" fmla="*/ 0 h 1508125"/>
              <a:gd name="connsiteX1" fmla="*/ 1253197 w 1253197"/>
              <a:gd name="connsiteY1" fmla="*/ 0 h 1508125"/>
              <a:gd name="connsiteX2" fmla="*/ 1253197 w 1253197"/>
              <a:gd name="connsiteY2" fmla="*/ 1508125 h 1508125"/>
              <a:gd name="connsiteX3" fmla="*/ 0 w 1253197"/>
              <a:gd name="connsiteY3" fmla="*/ 1508125 h 1508125"/>
              <a:gd name="connsiteX4" fmla="*/ 0 w 1253197"/>
              <a:gd name="connsiteY4" fmla="*/ 0 h 1508125"/>
              <a:gd name="connsiteX0" fmla="*/ 0 w 1253197"/>
              <a:gd name="connsiteY0" fmla="*/ 0 h 1508125"/>
              <a:gd name="connsiteX1" fmla="*/ 1253197 w 1253197"/>
              <a:gd name="connsiteY1" fmla="*/ 0 h 1508125"/>
              <a:gd name="connsiteX2" fmla="*/ 1239130 w 1253197"/>
              <a:gd name="connsiteY2" fmla="*/ 1198636 h 1508125"/>
              <a:gd name="connsiteX3" fmla="*/ 0 w 1253197"/>
              <a:gd name="connsiteY3" fmla="*/ 1508125 h 1508125"/>
              <a:gd name="connsiteX4" fmla="*/ 0 w 1253197"/>
              <a:gd name="connsiteY4" fmla="*/ 0 h 1508125"/>
              <a:gd name="connsiteX0" fmla="*/ 0 w 1253197"/>
              <a:gd name="connsiteY0" fmla="*/ 0 h 1508125"/>
              <a:gd name="connsiteX1" fmla="*/ 1253197 w 1253197"/>
              <a:gd name="connsiteY1" fmla="*/ 0 h 1508125"/>
              <a:gd name="connsiteX2" fmla="*/ 1251830 w 1253197"/>
              <a:gd name="connsiteY2" fmla="*/ 1201811 h 1508125"/>
              <a:gd name="connsiteX3" fmla="*/ 0 w 1253197"/>
              <a:gd name="connsiteY3" fmla="*/ 1508125 h 1508125"/>
              <a:gd name="connsiteX4" fmla="*/ 0 w 1253197"/>
              <a:gd name="connsiteY4" fmla="*/ 0 h 1508125"/>
              <a:gd name="connsiteX0" fmla="*/ 0 w 1261371"/>
              <a:gd name="connsiteY0" fmla="*/ 0 h 1508125"/>
              <a:gd name="connsiteX1" fmla="*/ 1253197 w 1261371"/>
              <a:gd name="connsiteY1" fmla="*/ 0 h 1508125"/>
              <a:gd name="connsiteX2" fmla="*/ 1261355 w 1261371"/>
              <a:gd name="connsiteY2" fmla="*/ 1198636 h 1508125"/>
              <a:gd name="connsiteX3" fmla="*/ 0 w 1261371"/>
              <a:gd name="connsiteY3" fmla="*/ 1508125 h 1508125"/>
              <a:gd name="connsiteX4" fmla="*/ 0 w 1261371"/>
              <a:gd name="connsiteY4" fmla="*/ 0 h 1508125"/>
              <a:gd name="connsiteX0" fmla="*/ 0 w 1255056"/>
              <a:gd name="connsiteY0" fmla="*/ 0 h 1508125"/>
              <a:gd name="connsiteX1" fmla="*/ 1253197 w 1255056"/>
              <a:gd name="connsiteY1" fmla="*/ 0 h 1508125"/>
              <a:gd name="connsiteX2" fmla="*/ 1255005 w 1255056"/>
              <a:gd name="connsiteY2" fmla="*/ 1198636 h 1508125"/>
              <a:gd name="connsiteX3" fmla="*/ 0 w 1255056"/>
              <a:gd name="connsiteY3" fmla="*/ 1508125 h 1508125"/>
              <a:gd name="connsiteX4" fmla="*/ 0 w 1255056"/>
              <a:gd name="connsiteY4" fmla="*/ 0 h 150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5056" h="1508125">
                <a:moveTo>
                  <a:pt x="0" y="0"/>
                </a:moveTo>
                <a:lnTo>
                  <a:pt x="1253197" y="0"/>
                </a:lnTo>
                <a:cubicBezTo>
                  <a:pt x="1252741" y="400604"/>
                  <a:pt x="1255461" y="798032"/>
                  <a:pt x="1255005" y="1198636"/>
                </a:cubicBezTo>
                <a:lnTo>
                  <a:pt x="0" y="1508125"/>
                </a:lnTo>
                <a:lnTo>
                  <a:pt x="0" y="0"/>
                </a:lnTo>
                <a:close/>
              </a:path>
            </a:pathLst>
          </a:custGeom>
          <a:solidFill>
            <a:srgbClr val="44B5C2"/>
          </a:solidFill>
          <a:ln w="25400" cap="flat" cmpd="sng" algn="ctr">
            <a:noFill/>
            <a:prstDash val="solid"/>
          </a:ln>
          <a:effectLst/>
        </p:spPr>
        <p:txBody>
          <a:bodyPr wrap="square" rtlCol="0" anchor="ctr"/>
          <a:lstStyle/>
          <a:p>
            <a:pPr algn="ctr" defTabSz="1219078">
              <a:buClrTx/>
              <a:defRPr/>
            </a:pPr>
            <a:endParaRPr lang="pt-PT" sz="2400">
              <a:solidFill>
                <a:srgbClr val="FFFFFF"/>
              </a:solidFill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34" name="Slide Number Placeholder 5"/>
          <p:cNvSpPr txBox="1">
            <a:spLocks/>
          </p:cNvSpPr>
          <p:nvPr/>
        </p:nvSpPr>
        <p:spPr>
          <a:xfrm>
            <a:off x="11719660" y="6367977"/>
            <a:ext cx="373306" cy="287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fld id="{82ED4E26-8532-4EAD-9F73-FF682D3D3273}" type="slidenum">
              <a:rPr lang="pt-PT" sz="1866">
                <a:solidFill>
                  <a:srgbClr val="FFFFFF"/>
                </a:solidFill>
                <a:latin typeface="Gill Sans MT" panose="020B0502020104020203" pitchFamily="34" charset="0"/>
              </a:rPr>
              <a:pPr algn="ctr"/>
              <a:t>10</a:t>
            </a:fld>
            <a:endParaRPr lang="pt-PT" sz="1866" dirty="0">
              <a:solidFill>
                <a:srgbClr val="FFFFFF"/>
              </a:solidFill>
              <a:latin typeface="Gill Sans MT" panose="020B0502020104020203" pitchFamily="34" charset="0"/>
            </a:endParaRPr>
          </a:p>
        </p:txBody>
      </p:sp>
      <p:pic>
        <p:nvPicPr>
          <p:cNvPr id="35" name="Google Shape;102;p19" title="Asset 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86" y="6485547"/>
            <a:ext cx="1337154" cy="3391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2790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Gill Sans MT" panose="020B0502020104020203" pitchFamily="34" charset="0"/>
              </a:rPr>
              <a:t>Thank You!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Gill Sans MT" panose="020B0502020104020203" pitchFamily="34" charset="0"/>
              </a:rPr>
              <a:t>Laura Nhancale </a:t>
            </a:r>
          </a:p>
          <a:p>
            <a:r>
              <a:rPr lang="en-US" dirty="0">
                <a:latin typeface="Gill Sans MT" panose="020B0502020104020203" pitchFamily="34" charset="0"/>
              </a:rPr>
              <a:t>Advisor to the </a:t>
            </a:r>
            <a:r>
              <a:rPr lang="en-US">
                <a:latin typeface="Gill Sans MT" panose="020B0502020104020203" pitchFamily="34" charset="0"/>
              </a:rPr>
              <a:t>Board – ARENE</a:t>
            </a:r>
          </a:p>
          <a:p>
            <a:endParaRPr lang="en-US" dirty="0">
              <a:latin typeface="Gill Sans MT" panose="020B0502020104020203" pitchFamily="34" charset="0"/>
            </a:endParaRPr>
          </a:p>
        </p:txBody>
      </p:sp>
      <p:pic>
        <p:nvPicPr>
          <p:cNvPr id="6" name="Google Shape;102;p19" title="Asset 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10999" y="6188091"/>
            <a:ext cx="1337154" cy="3391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95317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BBEB27A1-AEBE-417E-81A2-D0BBD5F55F57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8C226875-6CD7-40DC-AAE8-E9C3AF57E372}"/>
    </a:ext>
  </a:extLst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F0F02B73-0467-4569-997D-96681EADD5C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7E0B14DDF496442AF692E3CB9BC926C" ma:contentTypeVersion="0" ma:contentTypeDescription="Criar um novo documento." ma:contentTypeScope="" ma:versionID="918d388a6b501c6f678fc4706e6987a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7506b910cc15b996377c43172305fcf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5CB2957-AED0-4FA3-BD8B-62811066252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62D587C-011E-4D80-B9CA-50ABC083E024}">
  <ds:schemaRefs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www.w3.org/XML/1998/namespace"/>
    <ds:schemaRef ds:uri="http://purl.org/dc/terms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4B6CA9FD-35FA-4F35-A6A6-55C30A2571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1800</TotalTime>
  <Words>1335</Words>
  <Application>Microsoft Office PowerPoint</Application>
  <PresentationFormat>Custom</PresentationFormat>
  <Paragraphs>231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24" baseType="lpstr">
      <vt:lpstr>Trebuchet MS</vt:lpstr>
      <vt:lpstr>Calibri</vt:lpstr>
      <vt:lpstr>Cambria</vt:lpstr>
      <vt:lpstr>Inter-Regular</vt:lpstr>
      <vt:lpstr>Gill Sans MT</vt:lpstr>
      <vt:lpstr>맑은 고딕</vt:lpstr>
      <vt:lpstr>Carlito</vt:lpstr>
      <vt:lpstr>Arial</vt:lpstr>
      <vt:lpstr>Times New Roman</vt:lpstr>
      <vt:lpstr>굴림체</vt:lpstr>
      <vt:lpstr>Custom Design</vt:lpstr>
      <vt:lpstr>1_Custom Design</vt:lpstr>
      <vt:lpstr>4_Custom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CManjate</cp:lastModifiedBy>
  <cp:revision>55</cp:revision>
  <dcterms:created xsi:type="dcterms:W3CDTF">2026-05-14T13:05:40Z</dcterms:created>
  <dcterms:modified xsi:type="dcterms:W3CDTF">2026-09-24T09:48:48Z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0x01010067E0B14DDF496442AF692E3CB9BC926C</vt:lpwstr>
  </property>
</Properties>
</file>